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6" r:id="rId2"/>
    <p:sldMasterId id="2147483728" r:id="rId3"/>
    <p:sldMasterId id="2147483740" r:id="rId4"/>
    <p:sldMasterId id="2147483754" r:id="rId5"/>
    <p:sldMasterId id="2147483766" r:id="rId6"/>
    <p:sldMasterId id="2147483778" r:id="rId7"/>
  </p:sldMasterIdLst>
  <p:notesMasterIdLst>
    <p:notesMasterId r:id="rId41"/>
  </p:notesMasterIdLst>
  <p:sldIdLst>
    <p:sldId id="298" r:id="rId8"/>
    <p:sldId id="296" r:id="rId9"/>
    <p:sldId id="293" r:id="rId10"/>
    <p:sldId id="297" r:id="rId11"/>
    <p:sldId id="259" r:id="rId12"/>
    <p:sldId id="299" r:id="rId13"/>
    <p:sldId id="292" r:id="rId14"/>
    <p:sldId id="300" r:id="rId15"/>
    <p:sldId id="301" r:id="rId16"/>
    <p:sldId id="302" r:id="rId17"/>
    <p:sldId id="303" r:id="rId18"/>
    <p:sldId id="285" r:id="rId19"/>
    <p:sldId id="286" r:id="rId20"/>
    <p:sldId id="287" r:id="rId21"/>
    <p:sldId id="304" r:id="rId22"/>
    <p:sldId id="273" r:id="rId23"/>
    <p:sldId id="263" r:id="rId24"/>
    <p:sldId id="282" r:id="rId25"/>
    <p:sldId id="277" r:id="rId26"/>
    <p:sldId id="275" r:id="rId27"/>
    <p:sldId id="305" r:id="rId28"/>
    <p:sldId id="260" r:id="rId29"/>
    <p:sldId id="264" r:id="rId30"/>
    <p:sldId id="272" r:id="rId31"/>
    <p:sldId id="281" r:id="rId32"/>
    <p:sldId id="274" r:id="rId33"/>
    <p:sldId id="280" r:id="rId34"/>
    <p:sldId id="278" r:id="rId35"/>
    <p:sldId id="306" r:id="rId36"/>
    <p:sldId id="309" r:id="rId37"/>
    <p:sldId id="307" r:id="rId38"/>
    <p:sldId id="308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80" autoAdjust="0"/>
  </p:normalViewPr>
  <p:slideViewPr>
    <p:cSldViewPr>
      <p:cViewPr>
        <p:scale>
          <a:sx n="82" d="100"/>
          <a:sy n="82" d="100"/>
        </p:scale>
        <p:origin x="-147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E0C2F-BABF-4E68-B831-260D33F390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F5F34A-ED3A-47C5-9F82-0DCC281FBE85}">
      <dgm:prSet custT="1"/>
      <dgm:spPr/>
      <dgm:t>
        <a:bodyPr/>
        <a:lstStyle/>
        <a:p>
          <a:pPr algn="r" rtl="0"/>
          <a:r>
            <a:rPr lang="ru-RU" sz="2800" b="1" i="1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Педагогика должна ориентироваться не на вчерашний,</a:t>
          </a:r>
          <a:endParaRPr lang="ru-RU" sz="2800" b="1" dirty="0" smtClean="0">
            <a:solidFill>
              <a:schemeClr val="tx1"/>
            </a:solidFill>
            <a:effectLst/>
            <a:latin typeface="Calibri"/>
            <a:ea typeface="Calibri"/>
            <a:cs typeface="Times New Roman"/>
          </a:endParaRPr>
        </a:p>
        <a:p>
          <a:pPr algn="r"/>
          <a:r>
            <a:rPr lang="ru-RU" sz="2800" b="1" i="1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а на завтрашний день детского развития.</a:t>
          </a:r>
          <a:endParaRPr lang="ru-RU" sz="2800" b="1" dirty="0" smtClean="0">
            <a:solidFill>
              <a:schemeClr val="tx1"/>
            </a:solidFill>
            <a:effectLst/>
            <a:latin typeface="Calibri"/>
            <a:ea typeface="Calibri"/>
            <a:cs typeface="Times New Roman"/>
          </a:endParaRPr>
        </a:p>
        <a:p>
          <a:pPr algn="r"/>
          <a:r>
            <a:rPr lang="ru-RU" sz="2800" b="1" i="1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Л. С. Выготский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591B33-F48F-4F77-9F3B-842D6387ACDF}" type="parTrans" cxnId="{9492A33D-946A-4953-BB5F-3A69BC935B37}">
      <dgm:prSet/>
      <dgm:spPr/>
      <dgm:t>
        <a:bodyPr/>
        <a:lstStyle/>
        <a:p>
          <a:endParaRPr lang="ru-RU"/>
        </a:p>
      </dgm:t>
    </dgm:pt>
    <dgm:pt modelId="{1801DB62-424A-49F4-B3D5-929BEF263499}" type="sibTrans" cxnId="{9492A33D-946A-4953-BB5F-3A69BC935B37}">
      <dgm:prSet/>
      <dgm:spPr/>
      <dgm:t>
        <a:bodyPr/>
        <a:lstStyle/>
        <a:p>
          <a:endParaRPr lang="ru-RU"/>
        </a:p>
      </dgm:t>
    </dgm:pt>
    <dgm:pt modelId="{6AA799DA-4916-4376-BB77-BDCFC05727CF}" type="pres">
      <dgm:prSet presAssocID="{2A3E0C2F-BABF-4E68-B831-260D33F39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D804A-1173-4618-BAEE-C6C0A3762A3F}" type="pres">
      <dgm:prSet presAssocID="{52F5F34A-ED3A-47C5-9F82-0DCC281FBE85}" presName="linNode" presStyleCnt="0"/>
      <dgm:spPr/>
    </dgm:pt>
    <dgm:pt modelId="{09A4A47E-2955-47CE-86CC-2D061D761834}" type="pres">
      <dgm:prSet presAssocID="{52F5F34A-ED3A-47C5-9F82-0DCC281FBE85}" presName="parentText" presStyleLbl="node1" presStyleIdx="0" presStyleCnt="1" custScaleX="277778" custLinFactNeighborX="3538" custLinFactNeighborY="-387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F3472-7B97-444A-B07E-3CEFBBFBB983}" type="presOf" srcId="{2A3E0C2F-BABF-4E68-B831-260D33F3902F}" destId="{6AA799DA-4916-4376-BB77-BDCFC05727CF}" srcOrd="0" destOrd="0" presId="urn:microsoft.com/office/officeart/2005/8/layout/vList5"/>
    <dgm:cxn modelId="{34109B30-7656-4F82-97D8-8E2A44457DEF}" type="presOf" srcId="{52F5F34A-ED3A-47C5-9F82-0DCC281FBE85}" destId="{09A4A47E-2955-47CE-86CC-2D061D761834}" srcOrd="0" destOrd="0" presId="urn:microsoft.com/office/officeart/2005/8/layout/vList5"/>
    <dgm:cxn modelId="{9492A33D-946A-4953-BB5F-3A69BC935B37}" srcId="{2A3E0C2F-BABF-4E68-B831-260D33F3902F}" destId="{52F5F34A-ED3A-47C5-9F82-0DCC281FBE85}" srcOrd="0" destOrd="0" parTransId="{20591B33-F48F-4F77-9F3B-842D6387ACDF}" sibTransId="{1801DB62-424A-49F4-B3D5-929BEF263499}"/>
    <dgm:cxn modelId="{F4CAB92B-3763-4A50-B0B3-F075A46BE1F7}" type="presParOf" srcId="{6AA799DA-4916-4376-BB77-BDCFC05727CF}" destId="{850D804A-1173-4618-BAEE-C6C0A3762A3F}" srcOrd="0" destOrd="0" presId="urn:microsoft.com/office/officeart/2005/8/layout/vList5"/>
    <dgm:cxn modelId="{01C5902C-EA3C-4E91-BC73-C5CEBCB94AEF}" type="presParOf" srcId="{850D804A-1173-4618-BAEE-C6C0A3762A3F}" destId="{09A4A47E-2955-47CE-86CC-2D061D76183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787FD-826E-46D2-AB88-2CF48CFA9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7A6C7-B978-4802-A3B5-EB01A4F31E16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Актуальной стала проблема поиска эффективных путей укрепления здоровья, коррекции физического развития, профилактики заболеваний, повышению двигательной активности, и приобщение к здоровому образу жизни.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69BB60-8D07-4814-BE29-E8B7FE104396}" type="parTrans" cxnId="{46769E71-4EBC-45AD-8B84-0A69F0C6C2C2}">
      <dgm:prSet/>
      <dgm:spPr/>
      <dgm:t>
        <a:bodyPr/>
        <a:lstStyle/>
        <a:p>
          <a:endParaRPr lang="ru-RU"/>
        </a:p>
      </dgm:t>
    </dgm:pt>
    <dgm:pt modelId="{31956E8D-BA15-4A03-8E9C-2DC7884397ED}" type="sibTrans" cxnId="{46769E71-4EBC-45AD-8B84-0A69F0C6C2C2}">
      <dgm:prSet/>
      <dgm:spPr/>
      <dgm:t>
        <a:bodyPr/>
        <a:lstStyle/>
        <a:p>
          <a:endParaRPr lang="ru-RU"/>
        </a:p>
      </dgm:t>
    </dgm:pt>
    <dgm:pt modelId="{3534DC50-6DA4-45BC-8665-591DBA50527E}" type="pres">
      <dgm:prSet presAssocID="{91E787FD-826E-46D2-AB88-2CF48CFA9B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5DE2E-8CD9-4D03-A47E-A3E71748A62C}" type="pres">
      <dgm:prSet presAssocID="{0B07A6C7-B978-4802-A3B5-EB01A4F31E16}" presName="parentText" presStyleLbl="node1" presStyleIdx="0" presStyleCnt="1" custLinFactNeighborX="303" custLinFactNeighborY="8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69E71-4EBC-45AD-8B84-0A69F0C6C2C2}" srcId="{91E787FD-826E-46D2-AB88-2CF48CFA9B21}" destId="{0B07A6C7-B978-4802-A3B5-EB01A4F31E16}" srcOrd="0" destOrd="0" parTransId="{E669BB60-8D07-4814-BE29-E8B7FE104396}" sibTransId="{31956E8D-BA15-4A03-8E9C-2DC7884397ED}"/>
    <dgm:cxn modelId="{E489F2AA-C787-48FF-8498-C2AB4589A9D3}" type="presOf" srcId="{0B07A6C7-B978-4802-A3B5-EB01A4F31E16}" destId="{1A95DE2E-8CD9-4D03-A47E-A3E71748A62C}" srcOrd="0" destOrd="0" presId="urn:microsoft.com/office/officeart/2005/8/layout/vList2"/>
    <dgm:cxn modelId="{972573F5-71D3-4291-BE2F-1AE050D6FBEE}" type="presOf" srcId="{91E787FD-826E-46D2-AB88-2CF48CFA9B21}" destId="{3534DC50-6DA4-45BC-8665-591DBA50527E}" srcOrd="0" destOrd="0" presId="urn:microsoft.com/office/officeart/2005/8/layout/vList2"/>
    <dgm:cxn modelId="{2211ECFA-45F7-4F46-B95E-069343B4FBBA}" type="presParOf" srcId="{3534DC50-6DA4-45BC-8665-591DBA50527E}" destId="{1A95DE2E-8CD9-4D03-A47E-A3E71748A6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A4BA1-A73D-4349-A318-EE83108BBE1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84D625-439D-4398-A73B-7A4A69EF090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Распоряжение правительства РФ от 24 ноября 2020 г. № 3081-р Об утверждении Стратегии развития физической культуры и спорта РФ на период до 2030 г. «Миссия государства в сфере физической культуре и спорта в РФ заключается: в формировании культуры и ценностей здорового образа жизни как основы устойчивого развития общества и качества жизни населения…»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CDAEB-5418-4F93-9C10-B43C0331F1DE}" type="parTrans" cxnId="{0770D4BB-BAE3-49C6-A5A8-9B7194D0C39B}">
      <dgm:prSet/>
      <dgm:spPr/>
      <dgm:t>
        <a:bodyPr/>
        <a:lstStyle/>
        <a:p>
          <a:endParaRPr lang="ru-RU"/>
        </a:p>
      </dgm:t>
    </dgm:pt>
    <dgm:pt modelId="{E40978E7-21D8-497A-9705-9EEC2FBD327E}" type="sibTrans" cxnId="{0770D4BB-BAE3-49C6-A5A8-9B7194D0C39B}">
      <dgm:prSet/>
      <dgm:spPr/>
      <dgm:t>
        <a:bodyPr/>
        <a:lstStyle/>
        <a:p>
          <a:endParaRPr lang="ru-RU"/>
        </a:p>
      </dgm:t>
    </dgm:pt>
    <dgm:pt modelId="{6F07C2D4-2B7D-4794-BCEF-87F482510F8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Федеральный Закон «Об образовании в Российской Федерации» гласит: «Дошкольное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BBFB9B-CDDC-411C-BCC8-C9CAEA02E3C0}" type="parTrans" cxnId="{A7A34BBA-E1CB-4471-A86E-A49CBB99C41E}">
      <dgm:prSet/>
      <dgm:spPr/>
      <dgm:t>
        <a:bodyPr/>
        <a:lstStyle/>
        <a:p>
          <a:endParaRPr lang="ru-RU"/>
        </a:p>
      </dgm:t>
    </dgm:pt>
    <dgm:pt modelId="{3DF51E4D-F9B8-4DEE-BDE4-97D97B363E64}" type="sibTrans" cxnId="{A7A34BBA-E1CB-4471-A86E-A49CBB99C41E}">
      <dgm:prSet/>
      <dgm:spPr/>
      <dgm:t>
        <a:bodyPr/>
        <a:lstStyle/>
        <a:p>
          <a:endParaRPr lang="ru-RU"/>
        </a:p>
      </dgm:t>
    </dgm:pt>
    <dgm:pt modelId="{E53D1616-ED1E-4319-A6A0-1B8F5A9E1278}">
      <dgm:prSet custT="1"/>
      <dgm:spPr/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Физическое развитие 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5FD093-8ACF-4629-89F9-B07F156CCD96}" type="parTrans" cxnId="{7A2F4336-0369-4559-A280-35C7D8C4CC25}">
      <dgm:prSet/>
      <dgm:spPr/>
      <dgm:t>
        <a:bodyPr/>
        <a:lstStyle/>
        <a:p>
          <a:endParaRPr lang="ru-RU"/>
        </a:p>
      </dgm:t>
    </dgm:pt>
    <dgm:pt modelId="{93044AC5-148B-4F70-8FA5-7EB2871AAE7D}" type="sibTrans" cxnId="{7A2F4336-0369-4559-A280-35C7D8C4CC25}">
      <dgm:prSet/>
      <dgm:spPr/>
      <dgm:t>
        <a:bodyPr/>
        <a:lstStyle/>
        <a:p>
          <a:endParaRPr lang="ru-RU"/>
        </a:p>
      </dgm:t>
    </dgm:pt>
    <dgm:pt modelId="{767FC6BE-30FD-4926-BEE7-2BF53169FE94}">
      <dgm:prSet custT="1"/>
      <dgm:spPr/>
      <dgm:t>
        <a:bodyPr/>
        <a:lstStyle/>
        <a:p>
          <a:pPr algn="just"/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Одной из первоочередных задач ФГОС ДО определяет охрану и укрепление физического и психического здоровья детей, в том числе их эмоционального благополучия.</a:t>
          </a:r>
        </a:p>
      </dgm:t>
    </dgm:pt>
    <dgm:pt modelId="{B2E22E1F-7266-4B82-94CB-B311A7200A01}" type="parTrans" cxnId="{82DDDF4B-96D4-4280-8FCB-607EEC320E4C}">
      <dgm:prSet/>
      <dgm:spPr/>
      <dgm:t>
        <a:bodyPr/>
        <a:lstStyle/>
        <a:p>
          <a:endParaRPr lang="ru-RU"/>
        </a:p>
      </dgm:t>
    </dgm:pt>
    <dgm:pt modelId="{CEF4AE29-2522-4C93-8E84-6360B61E4740}" type="sibTrans" cxnId="{82DDDF4B-96D4-4280-8FCB-607EEC320E4C}">
      <dgm:prSet/>
      <dgm:spPr/>
      <dgm:t>
        <a:bodyPr/>
        <a:lstStyle/>
        <a:p>
          <a:endParaRPr lang="ru-RU"/>
        </a:p>
      </dgm:t>
    </dgm:pt>
    <dgm:pt modelId="{03ACAC87-07AC-4095-8DBE-EE617D87139F}" type="pres">
      <dgm:prSet presAssocID="{FE4A4BA1-A73D-4349-A318-EE83108BBE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22C5D4-8BBF-417A-92F0-764828594A16}" type="pres">
      <dgm:prSet presAssocID="{E53D1616-ED1E-4319-A6A0-1B8F5A9E1278}" presName="comp" presStyleCnt="0"/>
      <dgm:spPr/>
    </dgm:pt>
    <dgm:pt modelId="{0BEB15EA-BC6E-4733-BA5C-DADA4689B26F}" type="pres">
      <dgm:prSet presAssocID="{E53D1616-ED1E-4319-A6A0-1B8F5A9E1278}" presName="box" presStyleLbl="node1" presStyleIdx="0" presStyleCnt="4"/>
      <dgm:spPr/>
      <dgm:t>
        <a:bodyPr/>
        <a:lstStyle/>
        <a:p>
          <a:endParaRPr lang="ru-RU"/>
        </a:p>
      </dgm:t>
    </dgm:pt>
    <dgm:pt modelId="{261D1F9C-97F2-46CC-8906-C885D27692A1}" type="pres">
      <dgm:prSet presAssocID="{E53D1616-ED1E-4319-A6A0-1B8F5A9E1278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A7BA22-1E1E-4376-AD39-10D87B33E619}" type="pres">
      <dgm:prSet presAssocID="{E53D1616-ED1E-4319-A6A0-1B8F5A9E127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D16EC-8848-4560-AB4D-713A6B4CBCA4}" type="pres">
      <dgm:prSet presAssocID="{93044AC5-148B-4F70-8FA5-7EB2871AAE7D}" presName="spacer" presStyleCnt="0"/>
      <dgm:spPr/>
    </dgm:pt>
    <dgm:pt modelId="{FE27AC32-B059-46A7-AE81-1C92C7C5F82B}" type="pres">
      <dgm:prSet presAssocID="{9C84D625-439D-4398-A73B-7A4A69EF0900}" presName="comp" presStyleCnt="0"/>
      <dgm:spPr/>
    </dgm:pt>
    <dgm:pt modelId="{784FFE75-864F-45B5-90AD-E958A65E881B}" type="pres">
      <dgm:prSet presAssocID="{9C84D625-439D-4398-A73B-7A4A69EF0900}" presName="box" presStyleLbl="node1" presStyleIdx="1" presStyleCnt="4"/>
      <dgm:spPr/>
      <dgm:t>
        <a:bodyPr/>
        <a:lstStyle/>
        <a:p>
          <a:endParaRPr lang="ru-RU"/>
        </a:p>
      </dgm:t>
    </dgm:pt>
    <dgm:pt modelId="{D3A0D3F0-46B3-4E91-9A47-BF176C12C6FE}" type="pres">
      <dgm:prSet presAssocID="{9C84D625-439D-4398-A73B-7A4A69EF0900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EDF0F34A-D03C-4C57-BFEE-9279E49B79DA}" type="pres">
      <dgm:prSet presAssocID="{9C84D625-439D-4398-A73B-7A4A69EF090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ACFC-70F8-4BB1-95EB-019359C72165}" type="pres">
      <dgm:prSet presAssocID="{E40978E7-21D8-497A-9705-9EEC2FBD327E}" presName="spacer" presStyleCnt="0"/>
      <dgm:spPr/>
    </dgm:pt>
    <dgm:pt modelId="{2DAD289D-7638-481B-9788-2F2590C59395}" type="pres">
      <dgm:prSet presAssocID="{6F07C2D4-2B7D-4794-BCEF-87F482510F80}" presName="comp" presStyleCnt="0"/>
      <dgm:spPr/>
    </dgm:pt>
    <dgm:pt modelId="{87D57788-CA36-473E-93B1-8B08AC75D3A0}" type="pres">
      <dgm:prSet presAssocID="{6F07C2D4-2B7D-4794-BCEF-87F482510F80}" presName="box" presStyleLbl="node1" presStyleIdx="2" presStyleCnt="4"/>
      <dgm:spPr/>
      <dgm:t>
        <a:bodyPr/>
        <a:lstStyle/>
        <a:p>
          <a:endParaRPr lang="ru-RU"/>
        </a:p>
      </dgm:t>
    </dgm:pt>
    <dgm:pt modelId="{9BEC0C1C-91D3-4F18-A2CC-360A7F3F37FF}" type="pres">
      <dgm:prSet presAssocID="{6F07C2D4-2B7D-4794-BCEF-87F482510F80}" presName="img" presStyleLbl="fgImgPlace1" presStyleIdx="2" presStyleCnt="4" custScaleX="64791" custScaleY="1179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AF6DA3-06BB-4B4B-ACED-A1B131DE9075}" type="pres">
      <dgm:prSet presAssocID="{6F07C2D4-2B7D-4794-BCEF-87F482510F8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C70ED-5257-4AF9-9295-FC49396B621D}" type="pres">
      <dgm:prSet presAssocID="{3DF51E4D-F9B8-4DEE-BDE4-97D97B363E64}" presName="spacer" presStyleCnt="0"/>
      <dgm:spPr/>
    </dgm:pt>
    <dgm:pt modelId="{DBD15F14-D8EB-4A84-A659-2973028841B4}" type="pres">
      <dgm:prSet presAssocID="{767FC6BE-30FD-4926-BEE7-2BF53169FE94}" presName="comp" presStyleCnt="0"/>
      <dgm:spPr/>
    </dgm:pt>
    <dgm:pt modelId="{23AE9ADD-E828-4E02-A7A5-A85DDDB1EAB2}" type="pres">
      <dgm:prSet presAssocID="{767FC6BE-30FD-4926-BEE7-2BF53169FE94}" presName="box" presStyleLbl="node1" presStyleIdx="3" presStyleCnt="4"/>
      <dgm:spPr/>
      <dgm:t>
        <a:bodyPr/>
        <a:lstStyle/>
        <a:p>
          <a:endParaRPr lang="ru-RU"/>
        </a:p>
      </dgm:t>
    </dgm:pt>
    <dgm:pt modelId="{A7557600-2BB0-42F6-9FF3-22F996C9B35D}" type="pres">
      <dgm:prSet presAssocID="{767FC6BE-30FD-4926-BEE7-2BF53169FE94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389570-FEB8-42A9-8508-4647BAC26E17}" type="pres">
      <dgm:prSet presAssocID="{767FC6BE-30FD-4926-BEE7-2BF53169FE9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FC9FE-A406-41F4-8985-771AAD2B0598}" type="presOf" srcId="{E53D1616-ED1E-4319-A6A0-1B8F5A9E1278}" destId="{0BEB15EA-BC6E-4733-BA5C-DADA4689B26F}" srcOrd="0" destOrd="0" presId="urn:microsoft.com/office/officeart/2005/8/layout/vList4"/>
    <dgm:cxn modelId="{98CA3942-2778-42B6-8577-E2C9C08AAD2E}" type="presOf" srcId="{9C84D625-439D-4398-A73B-7A4A69EF0900}" destId="{784FFE75-864F-45B5-90AD-E958A65E881B}" srcOrd="0" destOrd="0" presId="urn:microsoft.com/office/officeart/2005/8/layout/vList4"/>
    <dgm:cxn modelId="{1251B823-71B4-4BCA-A854-7B60A0874BD5}" type="presOf" srcId="{E53D1616-ED1E-4319-A6A0-1B8F5A9E1278}" destId="{06A7BA22-1E1E-4376-AD39-10D87B33E619}" srcOrd="1" destOrd="0" presId="urn:microsoft.com/office/officeart/2005/8/layout/vList4"/>
    <dgm:cxn modelId="{444C62C6-03EE-45FE-B34E-8BB57213F2A7}" type="presOf" srcId="{FE4A4BA1-A73D-4349-A318-EE83108BBE10}" destId="{03ACAC87-07AC-4095-8DBE-EE617D87139F}" srcOrd="0" destOrd="0" presId="urn:microsoft.com/office/officeart/2005/8/layout/vList4"/>
    <dgm:cxn modelId="{FD383F8E-16F1-41CC-B342-8F18C9F4D74E}" type="presOf" srcId="{9C84D625-439D-4398-A73B-7A4A69EF0900}" destId="{EDF0F34A-D03C-4C57-BFEE-9279E49B79DA}" srcOrd="1" destOrd="0" presId="urn:microsoft.com/office/officeart/2005/8/layout/vList4"/>
    <dgm:cxn modelId="{B4593637-46C4-41E5-B7B5-E19C8B67F961}" type="presOf" srcId="{767FC6BE-30FD-4926-BEE7-2BF53169FE94}" destId="{23AE9ADD-E828-4E02-A7A5-A85DDDB1EAB2}" srcOrd="0" destOrd="0" presId="urn:microsoft.com/office/officeart/2005/8/layout/vList4"/>
    <dgm:cxn modelId="{0770D4BB-BAE3-49C6-A5A8-9B7194D0C39B}" srcId="{FE4A4BA1-A73D-4349-A318-EE83108BBE10}" destId="{9C84D625-439D-4398-A73B-7A4A69EF0900}" srcOrd="1" destOrd="0" parTransId="{120CDAEB-5418-4F93-9C10-B43C0331F1DE}" sibTransId="{E40978E7-21D8-497A-9705-9EEC2FBD327E}"/>
    <dgm:cxn modelId="{82DDDF4B-96D4-4280-8FCB-607EEC320E4C}" srcId="{FE4A4BA1-A73D-4349-A318-EE83108BBE10}" destId="{767FC6BE-30FD-4926-BEE7-2BF53169FE94}" srcOrd="3" destOrd="0" parTransId="{B2E22E1F-7266-4B82-94CB-B311A7200A01}" sibTransId="{CEF4AE29-2522-4C93-8E84-6360B61E4740}"/>
    <dgm:cxn modelId="{D9291610-669E-4DBD-922A-E865B4B1BBAF}" type="presOf" srcId="{6F07C2D4-2B7D-4794-BCEF-87F482510F80}" destId="{87D57788-CA36-473E-93B1-8B08AC75D3A0}" srcOrd="0" destOrd="0" presId="urn:microsoft.com/office/officeart/2005/8/layout/vList4"/>
    <dgm:cxn modelId="{A5123F4C-1E06-40DA-8DCD-9FAF0E93934F}" type="presOf" srcId="{6F07C2D4-2B7D-4794-BCEF-87F482510F80}" destId="{94AF6DA3-06BB-4B4B-ACED-A1B131DE9075}" srcOrd="1" destOrd="0" presId="urn:microsoft.com/office/officeart/2005/8/layout/vList4"/>
    <dgm:cxn modelId="{7A2F4336-0369-4559-A280-35C7D8C4CC25}" srcId="{FE4A4BA1-A73D-4349-A318-EE83108BBE10}" destId="{E53D1616-ED1E-4319-A6A0-1B8F5A9E1278}" srcOrd="0" destOrd="0" parTransId="{B65FD093-8ACF-4629-89F9-B07F156CCD96}" sibTransId="{93044AC5-148B-4F70-8FA5-7EB2871AAE7D}"/>
    <dgm:cxn modelId="{6EEFC80F-DB98-4A0B-8DC3-D1C0DABBB1EB}" type="presOf" srcId="{767FC6BE-30FD-4926-BEE7-2BF53169FE94}" destId="{0C389570-FEB8-42A9-8508-4647BAC26E17}" srcOrd="1" destOrd="0" presId="urn:microsoft.com/office/officeart/2005/8/layout/vList4"/>
    <dgm:cxn modelId="{A7A34BBA-E1CB-4471-A86E-A49CBB99C41E}" srcId="{FE4A4BA1-A73D-4349-A318-EE83108BBE10}" destId="{6F07C2D4-2B7D-4794-BCEF-87F482510F80}" srcOrd="2" destOrd="0" parTransId="{CABBFB9B-CDDC-411C-BCC8-C9CAEA02E3C0}" sibTransId="{3DF51E4D-F9B8-4DEE-BDE4-97D97B363E64}"/>
    <dgm:cxn modelId="{ED966624-0728-46F8-A808-CC624639C947}" type="presParOf" srcId="{03ACAC87-07AC-4095-8DBE-EE617D87139F}" destId="{4522C5D4-8BBF-417A-92F0-764828594A16}" srcOrd="0" destOrd="0" presId="urn:microsoft.com/office/officeart/2005/8/layout/vList4"/>
    <dgm:cxn modelId="{45642AFA-C3E7-4EFB-B870-F36AE9EDF259}" type="presParOf" srcId="{4522C5D4-8BBF-417A-92F0-764828594A16}" destId="{0BEB15EA-BC6E-4733-BA5C-DADA4689B26F}" srcOrd="0" destOrd="0" presId="urn:microsoft.com/office/officeart/2005/8/layout/vList4"/>
    <dgm:cxn modelId="{8203AB78-755B-4205-A53A-287772187672}" type="presParOf" srcId="{4522C5D4-8BBF-417A-92F0-764828594A16}" destId="{261D1F9C-97F2-46CC-8906-C885D27692A1}" srcOrd="1" destOrd="0" presId="urn:microsoft.com/office/officeart/2005/8/layout/vList4"/>
    <dgm:cxn modelId="{F82C9FDF-B081-4805-B603-8745D533D853}" type="presParOf" srcId="{4522C5D4-8BBF-417A-92F0-764828594A16}" destId="{06A7BA22-1E1E-4376-AD39-10D87B33E619}" srcOrd="2" destOrd="0" presId="urn:microsoft.com/office/officeart/2005/8/layout/vList4"/>
    <dgm:cxn modelId="{C625A17D-C163-4950-9626-5DBF0E6E58E7}" type="presParOf" srcId="{03ACAC87-07AC-4095-8DBE-EE617D87139F}" destId="{0AED16EC-8848-4560-AB4D-713A6B4CBCA4}" srcOrd="1" destOrd="0" presId="urn:microsoft.com/office/officeart/2005/8/layout/vList4"/>
    <dgm:cxn modelId="{905A0554-4CA3-40DF-BCA6-9F43500946CB}" type="presParOf" srcId="{03ACAC87-07AC-4095-8DBE-EE617D87139F}" destId="{FE27AC32-B059-46A7-AE81-1C92C7C5F82B}" srcOrd="2" destOrd="0" presId="urn:microsoft.com/office/officeart/2005/8/layout/vList4"/>
    <dgm:cxn modelId="{C6E320EC-5505-4116-A44D-EE107F91A612}" type="presParOf" srcId="{FE27AC32-B059-46A7-AE81-1C92C7C5F82B}" destId="{784FFE75-864F-45B5-90AD-E958A65E881B}" srcOrd="0" destOrd="0" presId="urn:microsoft.com/office/officeart/2005/8/layout/vList4"/>
    <dgm:cxn modelId="{E3112D4D-21E3-4378-93BE-F9982263E776}" type="presParOf" srcId="{FE27AC32-B059-46A7-AE81-1C92C7C5F82B}" destId="{D3A0D3F0-46B3-4E91-9A47-BF176C12C6FE}" srcOrd="1" destOrd="0" presId="urn:microsoft.com/office/officeart/2005/8/layout/vList4"/>
    <dgm:cxn modelId="{8671B66A-444D-410E-8E9E-DA2E4ABD56FA}" type="presParOf" srcId="{FE27AC32-B059-46A7-AE81-1C92C7C5F82B}" destId="{EDF0F34A-D03C-4C57-BFEE-9279E49B79DA}" srcOrd="2" destOrd="0" presId="urn:microsoft.com/office/officeart/2005/8/layout/vList4"/>
    <dgm:cxn modelId="{2F566AD2-35E1-43E0-A85D-E339149BE73F}" type="presParOf" srcId="{03ACAC87-07AC-4095-8DBE-EE617D87139F}" destId="{EC07ACFC-70F8-4BB1-95EB-019359C72165}" srcOrd="3" destOrd="0" presId="urn:microsoft.com/office/officeart/2005/8/layout/vList4"/>
    <dgm:cxn modelId="{1B56CF4E-9C6F-4204-947E-232FACD91A30}" type="presParOf" srcId="{03ACAC87-07AC-4095-8DBE-EE617D87139F}" destId="{2DAD289D-7638-481B-9788-2F2590C59395}" srcOrd="4" destOrd="0" presId="urn:microsoft.com/office/officeart/2005/8/layout/vList4"/>
    <dgm:cxn modelId="{16F61F99-EB90-4C0C-B8DD-0F8D22CACFBD}" type="presParOf" srcId="{2DAD289D-7638-481B-9788-2F2590C59395}" destId="{87D57788-CA36-473E-93B1-8B08AC75D3A0}" srcOrd="0" destOrd="0" presId="urn:microsoft.com/office/officeart/2005/8/layout/vList4"/>
    <dgm:cxn modelId="{765E4F29-8F92-437E-A536-98AE6EE2E003}" type="presParOf" srcId="{2DAD289D-7638-481B-9788-2F2590C59395}" destId="{9BEC0C1C-91D3-4F18-A2CC-360A7F3F37FF}" srcOrd="1" destOrd="0" presId="urn:microsoft.com/office/officeart/2005/8/layout/vList4"/>
    <dgm:cxn modelId="{8E15509B-1E08-498B-BCB2-F3A14A756864}" type="presParOf" srcId="{2DAD289D-7638-481B-9788-2F2590C59395}" destId="{94AF6DA3-06BB-4B4B-ACED-A1B131DE9075}" srcOrd="2" destOrd="0" presId="urn:microsoft.com/office/officeart/2005/8/layout/vList4"/>
    <dgm:cxn modelId="{55F35C8D-C0D3-4AE8-A9A2-E9C09C7840F4}" type="presParOf" srcId="{03ACAC87-07AC-4095-8DBE-EE617D87139F}" destId="{298C70ED-5257-4AF9-9295-FC49396B621D}" srcOrd="5" destOrd="0" presId="urn:microsoft.com/office/officeart/2005/8/layout/vList4"/>
    <dgm:cxn modelId="{80BDF25D-EC16-4E72-A5DE-6156B78DA3EB}" type="presParOf" srcId="{03ACAC87-07AC-4095-8DBE-EE617D87139F}" destId="{DBD15F14-D8EB-4A84-A659-2973028841B4}" srcOrd="6" destOrd="0" presId="urn:microsoft.com/office/officeart/2005/8/layout/vList4"/>
    <dgm:cxn modelId="{5EFDF1AD-8CD4-41CD-B5AD-BA7C93B5534E}" type="presParOf" srcId="{DBD15F14-D8EB-4A84-A659-2973028841B4}" destId="{23AE9ADD-E828-4E02-A7A5-A85DDDB1EAB2}" srcOrd="0" destOrd="0" presId="urn:microsoft.com/office/officeart/2005/8/layout/vList4"/>
    <dgm:cxn modelId="{EEBDA69D-8453-4BB4-93D8-3CD6DAEC7622}" type="presParOf" srcId="{DBD15F14-D8EB-4A84-A659-2973028841B4}" destId="{A7557600-2BB0-42F6-9FF3-22F996C9B35D}" srcOrd="1" destOrd="0" presId="urn:microsoft.com/office/officeart/2005/8/layout/vList4"/>
    <dgm:cxn modelId="{1F561D51-3844-4AB9-B8EA-173542C9E7B4}" type="presParOf" srcId="{DBD15F14-D8EB-4A84-A659-2973028841B4}" destId="{0C389570-FEB8-42A9-8508-4647BAC26E1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6DB48E-B2AF-4A7F-AE53-B97931CDE964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BC5B6-D951-4C4A-9EE3-11BBB2562811}">
      <dgm:prSet phldrT="[Текст]" custT="1"/>
      <dgm:spPr/>
      <dgm:t>
        <a:bodyPr/>
        <a:lstStyle/>
        <a:p>
          <a:pPr algn="ctr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ЦЕЛЬ:</a:t>
          </a:r>
        </a:p>
        <a:p>
          <a:pPr algn="ctr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 усовершенствование моей педагогической деятельности по физическому воспитанию посредством созданного мною комплекса на основе современных практик по физическому развитию</a:t>
          </a:r>
          <a:br>
            <a:rPr lang="ru-RU" sz="3200" b="0" dirty="0" smtClean="0">
              <a:latin typeface="Times New Roman" pitchFamily="18" charset="0"/>
              <a:cs typeface="Times New Roman" pitchFamily="18" charset="0"/>
            </a:rPr>
          </a:b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15DE5E5F-EBD7-44F7-B6F8-EEC681D04636}" type="parTrans" cxnId="{604F6E66-2A3C-4F36-8ED5-82F2F055179E}">
      <dgm:prSet/>
      <dgm:spPr/>
      <dgm:t>
        <a:bodyPr/>
        <a:lstStyle/>
        <a:p>
          <a:endParaRPr lang="ru-RU"/>
        </a:p>
      </dgm:t>
    </dgm:pt>
    <dgm:pt modelId="{423E0CC8-B928-42D5-8885-B8C2881CA102}" type="sibTrans" cxnId="{604F6E66-2A3C-4F36-8ED5-82F2F055179E}">
      <dgm:prSet/>
      <dgm:spPr/>
      <dgm:t>
        <a:bodyPr/>
        <a:lstStyle/>
        <a:p>
          <a:endParaRPr lang="ru-RU"/>
        </a:p>
      </dgm:t>
    </dgm:pt>
    <dgm:pt modelId="{7EAB886A-5EE7-4A01-958B-B594D8EC608E}">
      <dgm:prSet/>
      <dgm:spPr/>
      <dgm:t>
        <a:bodyPr/>
        <a:lstStyle/>
        <a:p>
          <a:endParaRPr lang="ru-RU"/>
        </a:p>
      </dgm:t>
    </dgm:pt>
    <dgm:pt modelId="{79D54D05-63AD-4A33-9072-3C66E1632DD3}" type="parTrans" cxnId="{37EA0E27-DC16-4F35-946D-4D33EB38FC2A}">
      <dgm:prSet/>
      <dgm:spPr/>
      <dgm:t>
        <a:bodyPr/>
        <a:lstStyle/>
        <a:p>
          <a:endParaRPr lang="ru-RU"/>
        </a:p>
      </dgm:t>
    </dgm:pt>
    <dgm:pt modelId="{C19ABC03-2C1A-4F61-9DED-2789E184C6FE}" type="sibTrans" cxnId="{37EA0E27-DC16-4F35-946D-4D33EB38FC2A}">
      <dgm:prSet/>
      <dgm:spPr/>
      <dgm:t>
        <a:bodyPr/>
        <a:lstStyle/>
        <a:p>
          <a:endParaRPr lang="ru-RU"/>
        </a:p>
      </dgm:t>
    </dgm:pt>
    <dgm:pt modelId="{44EFD5C5-336D-4CCD-934A-DC001056FA32}" type="pres">
      <dgm:prSet presAssocID="{CB6DB48E-B2AF-4A7F-AE53-B97931CDE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BC959-4377-4C69-904F-03F395BEF595}" type="pres">
      <dgm:prSet presAssocID="{CD2BC5B6-D951-4C4A-9EE3-11BBB2562811}" presName="centerShape" presStyleLbl="node0" presStyleIdx="0" presStyleCnt="1" custScaleX="81279" custScaleY="57047" custLinFactNeighborX="0" custLinFactNeighborY="-690"/>
      <dgm:spPr/>
      <dgm:t>
        <a:bodyPr/>
        <a:lstStyle/>
        <a:p>
          <a:endParaRPr lang="ru-RU"/>
        </a:p>
      </dgm:t>
    </dgm:pt>
  </dgm:ptLst>
  <dgm:cxnLst>
    <dgm:cxn modelId="{37EA0E27-DC16-4F35-946D-4D33EB38FC2A}" srcId="{CB6DB48E-B2AF-4A7F-AE53-B97931CDE964}" destId="{7EAB886A-5EE7-4A01-958B-B594D8EC608E}" srcOrd="1" destOrd="0" parTransId="{79D54D05-63AD-4A33-9072-3C66E1632DD3}" sibTransId="{C19ABC03-2C1A-4F61-9DED-2789E184C6FE}"/>
    <dgm:cxn modelId="{21EB51B9-7176-4263-9ABB-9F32C603B37C}" type="presOf" srcId="{CB6DB48E-B2AF-4A7F-AE53-B97931CDE964}" destId="{44EFD5C5-336D-4CCD-934A-DC001056FA32}" srcOrd="0" destOrd="0" presId="urn:microsoft.com/office/officeart/2005/8/layout/radial6"/>
    <dgm:cxn modelId="{52244DC1-65A1-42E6-AF1A-264E51BF079A}" type="presOf" srcId="{CD2BC5B6-D951-4C4A-9EE3-11BBB2562811}" destId="{832BC959-4377-4C69-904F-03F395BEF595}" srcOrd="0" destOrd="0" presId="urn:microsoft.com/office/officeart/2005/8/layout/radial6"/>
    <dgm:cxn modelId="{604F6E66-2A3C-4F36-8ED5-82F2F055179E}" srcId="{CB6DB48E-B2AF-4A7F-AE53-B97931CDE964}" destId="{CD2BC5B6-D951-4C4A-9EE3-11BBB2562811}" srcOrd="0" destOrd="0" parTransId="{15DE5E5F-EBD7-44F7-B6F8-EEC681D04636}" sibTransId="{423E0CC8-B928-42D5-8885-B8C2881CA102}"/>
    <dgm:cxn modelId="{EE00C9A8-C8AF-4854-B8D1-14CF371B3A3E}" type="presParOf" srcId="{44EFD5C5-336D-4CCD-934A-DC001056FA32}" destId="{832BC959-4377-4C69-904F-03F395BEF595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6DB48E-B2AF-4A7F-AE53-B97931CDE964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BC5B6-D951-4C4A-9EE3-11BBB2562811}">
      <dgm:prSet phldrT="[Текст]" custT="1"/>
      <dgm:spPr/>
      <dgm:t>
        <a:bodyPr/>
        <a:lstStyle/>
        <a:p>
          <a:pPr algn="ctr"/>
          <a:r>
            <a:rPr lang="ru-RU" sz="1600" i="1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Оздоровительные: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обеспечить разностороннюю физическую подготовленность дошкольников;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</a:t>
          </a:r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расширять функциональные возможности систем организма, повышать его адаптивные свойства за счет направленного развития основных физических качеств и способностей;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содействовать развитию опорно-двигательного аппарата; 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расширять двигательный опыт дошкольников посредством изменения параметров базовых двигательных действий и новых движение различной координационной сложности (</a:t>
          </a:r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применение инновационных образовательных средств и организационных форм);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навык правильной осанки и профилактика плоскостопия;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способствовать укреплению сердечно-сосудистой, дыхательной и нервной систем организма; 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потребность в ведении здорового образа жизни.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0" dirty="0" smtClean="0">
              <a:latin typeface="Times New Roman" pitchFamily="18" charset="0"/>
              <a:cs typeface="Times New Roman" pitchFamily="18" charset="0"/>
            </a:rPr>
          </a:b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15DE5E5F-EBD7-44F7-B6F8-EEC681D04636}" type="parTrans" cxnId="{604F6E66-2A3C-4F36-8ED5-82F2F055179E}">
      <dgm:prSet/>
      <dgm:spPr/>
      <dgm:t>
        <a:bodyPr/>
        <a:lstStyle/>
        <a:p>
          <a:endParaRPr lang="ru-RU"/>
        </a:p>
      </dgm:t>
    </dgm:pt>
    <dgm:pt modelId="{423E0CC8-B928-42D5-8885-B8C2881CA102}" type="sibTrans" cxnId="{604F6E66-2A3C-4F36-8ED5-82F2F055179E}">
      <dgm:prSet/>
      <dgm:spPr/>
      <dgm:t>
        <a:bodyPr/>
        <a:lstStyle/>
        <a:p>
          <a:endParaRPr lang="ru-RU"/>
        </a:p>
      </dgm:t>
    </dgm:pt>
    <dgm:pt modelId="{7EAB886A-5EE7-4A01-958B-B594D8EC608E}">
      <dgm:prSet/>
      <dgm:spPr/>
      <dgm:t>
        <a:bodyPr/>
        <a:lstStyle/>
        <a:p>
          <a:endParaRPr lang="ru-RU"/>
        </a:p>
      </dgm:t>
    </dgm:pt>
    <dgm:pt modelId="{79D54D05-63AD-4A33-9072-3C66E1632DD3}" type="parTrans" cxnId="{37EA0E27-DC16-4F35-946D-4D33EB38FC2A}">
      <dgm:prSet/>
      <dgm:spPr/>
      <dgm:t>
        <a:bodyPr/>
        <a:lstStyle/>
        <a:p>
          <a:endParaRPr lang="ru-RU"/>
        </a:p>
      </dgm:t>
    </dgm:pt>
    <dgm:pt modelId="{C19ABC03-2C1A-4F61-9DED-2789E184C6FE}" type="sibTrans" cxnId="{37EA0E27-DC16-4F35-946D-4D33EB38FC2A}">
      <dgm:prSet/>
      <dgm:spPr/>
      <dgm:t>
        <a:bodyPr/>
        <a:lstStyle/>
        <a:p>
          <a:endParaRPr lang="ru-RU"/>
        </a:p>
      </dgm:t>
    </dgm:pt>
    <dgm:pt modelId="{44EFD5C5-336D-4CCD-934A-DC001056FA32}" type="pres">
      <dgm:prSet presAssocID="{CB6DB48E-B2AF-4A7F-AE53-B97931CDE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BC959-4377-4C69-904F-03F395BEF595}" type="pres">
      <dgm:prSet presAssocID="{CD2BC5B6-D951-4C4A-9EE3-11BBB2562811}" presName="centerShape" presStyleLbl="node0" presStyleIdx="0" presStyleCnt="1" custScaleX="94029" custScaleY="63702" custLinFactNeighborY="740"/>
      <dgm:spPr/>
      <dgm:t>
        <a:bodyPr/>
        <a:lstStyle/>
        <a:p>
          <a:endParaRPr lang="ru-RU"/>
        </a:p>
      </dgm:t>
    </dgm:pt>
  </dgm:ptLst>
  <dgm:cxnLst>
    <dgm:cxn modelId="{C5D60BC0-1FAF-4E9B-B80A-D7A8D51276E0}" type="presOf" srcId="{CD2BC5B6-D951-4C4A-9EE3-11BBB2562811}" destId="{832BC959-4377-4C69-904F-03F395BEF595}" srcOrd="0" destOrd="0" presId="urn:microsoft.com/office/officeart/2005/8/layout/radial6"/>
    <dgm:cxn modelId="{37EA0E27-DC16-4F35-946D-4D33EB38FC2A}" srcId="{CB6DB48E-B2AF-4A7F-AE53-B97931CDE964}" destId="{7EAB886A-5EE7-4A01-958B-B594D8EC608E}" srcOrd="1" destOrd="0" parTransId="{79D54D05-63AD-4A33-9072-3C66E1632DD3}" sibTransId="{C19ABC03-2C1A-4F61-9DED-2789E184C6FE}"/>
    <dgm:cxn modelId="{604F6E66-2A3C-4F36-8ED5-82F2F055179E}" srcId="{CB6DB48E-B2AF-4A7F-AE53-B97931CDE964}" destId="{CD2BC5B6-D951-4C4A-9EE3-11BBB2562811}" srcOrd="0" destOrd="0" parTransId="{15DE5E5F-EBD7-44F7-B6F8-EEC681D04636}" sibTransId="{423E0CC8-B928-42D5-8885-B8C2881CA102}"/>
    <dgm:cxn modelId="{3BE8F038-A614-4019-8646-70935EC0731E}" type="presOf" srcId="{CB6DB48E-B2AF-4A7F-AE53-B97931CDE964}" destId="{44EFD5C5-336D-4CCD-934A-DC001056FA32}" srcOrd="0" destOrd="0" presId="urn:microsoft.com/office/officeart/2005/8/layout/radial6"/>
    <dgm:cxn modelId="{DF3887CE-9EC9-4E5F-ABF9-D0007A4338F9}" type="presParOf" srcId="{44EFD5C5-336D-4CCD-934A-DC001056FA32}" destId="{832BC959-4377-4C69-904F-03F395BEF595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6DB48E-B2AF-4A7F-AE53-B97931CDE964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BC5B6-D951-4C4A-9EE3-11BBB2562811}">
      <dgm:prSet phldrT="[Текст]" custT="1"/>
      <dgm:spPr/>
      <dgm:t>
        <a:bodyPr/>
        <a:lstStyle/>
        <a:p>
          <a:pPr algn="ctr"/>
          <a:r>
            <a:rPr lang="ru-RU" sz="1600" i="1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Образовательные: 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знания о физической культуре и спорте;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правила техники безопасности на занятиях;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способствовать формированию основных двигательных навыков; обогащать двигательный опыт детей за счёт освоения новых движений, подвижных игр; 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использовать новые пути формирования двигательной активности у воспитанников детского сада посредством инновационных технологий;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развивать творческие способности: воображение, мышление, познавательную активность;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способствовать развитию интереса и потребности к занятиям физическими упражнениями;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</a:t>
          </a:r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развивать интерес к различным формам активного отдыха, участию в коллективных играх и развлечениях;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повышать педагогическую компетентность родителей в воспитании здорового  ребенка, через вовлечение их в совместную деятельность;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обогащать предметно - пространственную развивающую среду;</a:t>
          </a:r>
          <a:endParaRPr lang="ru-RU" sz="16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приобщать детей к регулярным занятиям физической культурой и спортом..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0" dirty="0" smtClean="0">
              <a:latin typeface="Times New Roman" pitchFamily="18" charset="0"/>
              <a:cs typeface="Times New Roman" pitchFamily="18" charset="0"/>
            </a:rPr>
          </a:b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15DE5E5F-EBD7-44F7-B6F8-EEC681D04636}" type="parTrans" cxnId="{604F6E66-2A3C-4F36-8ED5-82F2F055179E}">
      <dgm:prSet/>
      <dgm:spPr/>
      <dgm:t>
        <a:bodyPr/>
        <a:lstStyle/>
        <a:p>
          <a:endParaRPr lang="ru-RU"/>
        </a:p>
      </dgm:t>
    </dgm:pt>
    <dgm:pt modelId="{423E0CC8-B928-42D5-8885-B8C2881CA102}" type="sibTrans" cxnId="{604F6E66-2A3C-4F36-8ED5-82F2F055179E}">
      <dgm:prSet/>
      <dgm:spPr/>
      <dgm:t>
        <a:bodyPr/>
        <a:lstStyle/>
        <a:p>
          <a:endParaRPr lang="ru-RU"/>
        </a:p>
      </dgm:t>
    </dgm:pt>
    <dgm:pt modelId="{7EAB886A-5EE7-4A01-958B-B594D8EC608E}">
      <dgm:prSet/>
      <dgm:spPr/>
      <dgm:t>
        <a:bodyPr/>
        <a:lstStyle/>
        <a:p>
          <a:endParaRPr lang="ru-RU"/>
        </a:p>
      </dgm:t>
    </dgm:pt>
    <dgm:pt modelId="{79D54D05-63AD-4A33-9072-3C66E1632DD3}" type="parTrans" cxnId="{37EA0E27-DC16-4F35-946D-4D33EB38FC2A}">
      <dgm:prSet/>
      <dgm:spPr/>
      <dgm:t>
        <a:bodyPr/>
        <a:lstStyle/>
        <a:p>
          <a:endParaRPr lang="ru-RU"/>
        </a:p>
      </dgm:t>
    </dgm:pt>
    <dgm:pt modelId="{C19ABC03-2C1A-4F61-9DED-2789E184C6FE}" type="sibTrans" cxnId="{37EA0E27-DC16-4F35-946D-4D33EB38FC2A}">
      <dgm:prSet/>
      <dgm:spPr/>
      <dgm:t>
        <a:bodyPr/>
        <a:lstStyle/>
        <a:p>
          <a:endParaRPr lang="ru-RU"/>
        </a:p>
      </dgm:t>
    </dgm:pt>
    <dgm:pt modelId="{44EFD5C5-336D-4CCD-934A-DC001056FA32}" type="pres">
      <dgm:prSet presAssocID="{CB6DB48E-B2AF-4A7F-AE53-B97931CDE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BC959-4377-4C69-904F-03F395BEF595}" type="pres">
      <dgm:prSet presAssocID="{CD2BC5B6-D951-4C4A-9EE3-11BBB2562811}" presName="centerShape" presStyleLbl="node0" presStyleIdx="0" presStyleCnt="1" custScaleX="95623" custScaleY="67799" custLinFactNeighborX="1703" custLinFactNeighborY="3539"/>
      <dgm:spPr/>
      <dgm:t>
        <a:bodyPr/>
        <a:lstStyle/>
        <a:p>
          <a:endParaRPr lang="ru-RU"/>
        </a:p>
      </dgm:t>
    </dgm:pt>
  </dgm:ptLst>
  <dgm:cxnLst>
    <dgm:cxn modelId="{37EA0E27-DC16-4F35-946D-4D33EB38FC2A}" srcId="{CB6DB48E-B2AF-4A7F-AE53-B97931CDE964}" destId="{7EAB886A-5EE7-4A01-958B-B594D8EC608E}" srcOrd="1" destOrd="0" parTransId="{79D54D05-63AD-4A33-9072-3C66E1632DD3}" sibTransId="{C19ABC03-2C1A-4F61-9DED-2789E184C6FE}"/>
    <dgm:cxn modelId="{CD5E3205-A06D-4869-83EA-9B44275FBA9E}" type="presOf" srcId="{CB6DB48E-B2AF-4A7F-AE53-B97931CDE964}" destId="{44EFD5C5-336D-4CCD-934A-DC001056FA32}" srcOrd="0" destOrd="0" presId="urn:microsoft.com/office/officeart/2005/8/layout/radial6"/>
    <dgm:cxn modelId="{604F6E66-2A3C-4F36-8ED5-82F2F055179E}" srcId="{CB6DB48E-B2AF-4A7F-AE53-B97931CDE964}" destId="{CD2BC5B6-D951-4C4A-9EE3-11BBB2562811}" srcOrd="0" destOrd="0" parTransId="{15DE5E5F-EBD7-44F7-B6F8-EEC681D04636}" sibTransId="{423E0CC8-B928-42D5-8885-B8C2881CA102}"/>
    <dgm:cxn modelId="{3D01238A-DFC7-4F7E-BD9E-A891468D2369}" type="presOf" srcId="{CD2BC5B6-D951-4C4A-9EE3-11BBB2562811}" destId="{832BC959-4377-4C69-904F-03F395BEF595}" srcOrd="0" destOrd="0" presId="urn:microsoft.com/office/officeart/2005/8/layout/radial6"/>
    <dgm:cxn modelId="{61582839-1F8F-49B5-9E72-1246CF408D48}" type="presParOf" srcId="{44EFD5C5-336D-4CCD-934A-DC001056FA32}" destId="{832BC959-4377-4C69-904F-03F395BEF595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6DB48E-B2AF-4A7F-AE53-B97931CDE964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BC5B6-D951-4C4A-9EE3-11BBB2562811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Воспитательные: </a:t>
          </a:r>
          <a:endParaRPr lang="ru-RU" sz="18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8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</a:t>
          </a:r>
          <a:r>
            <a:rPr lang="ru-RU" sz="18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обеспечить эмоциональное благополучие, возможность самореализации и создание «ситуации успеха» каждому ребенку через организацию различных видов двигательной деятельности с учетом интересов, возможностей и способностей воспитанников детского сада;</a:t>
          </a:r>
          <a:endParaRPr lang="ru-RU" sz="18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8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у детей способность к коллективному взаимодействию (коммуникативные умения: лидерство, инициатива, взаимопомощь);</a:t>
          </a:r>
          <a:endParaRPr lang="ru-RU" sz="18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8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воспитывать трудолюбие и стремление к достижению поставленной цели;</a:t>
          </a:r>
          <a:endParaRPr lang="ru-RU" sz="1800" dirty="0" smtClean="0">
            <a:effectLst/>
            <a:latin typeface="Calibri"/>
            <a:ea typeface="Calibri"/>
            <a:cs typeface="Times New Roman"/>
          </a:endParaRPr>
        </a:p>
        <a:p>
          <a:pPr algn="ctr"/>
          <a:r>
            <a:rPr lang="ru-RU" sz="18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воспитывать морально-волевые качества.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800" b="0" dirty="0" smtClean="0">
              <a:latin typeface="Times New Roman" pitchFamily="18" charset="0"/>
              <a:cs typeface="Times New Roman" pitchFamily="18" charset="0"/>
            </a:rPr>
          </a:b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15DE5E5F-EBD7-44F7-B6F8-EEC681D04636}" type="parTrans" cxnId="{604F6E66-2A3C-4F36-8ED5-82F2F055179E}">
      <dgm:prSet/>
      <dgm:spPr/>
      <dgm:t>
        <a:bodyPr/>
        <a:lstStyle/>
        <a:p>
          <a:endParaRPr lang="ru-RU"/>
        </a:p>
      </dgm:t>
    </dgm:pt>
    <dgm:pt modelId="{423E0CC8-B928-42D5-8885-B8C2881CA102}" type="sibTrans" cxnId="{604F6E66-2A3C-4F36-8ED5-82F2F055179E}">
      <dgm:prSet/>
      <dgm:spPr/>
      <dgm:t>
        <a:bodyPr/>
        <a:lstStyle/>
        <a:p>
          <a:endParaRPr lang="ru-RU"/>
        </a:p>
      </dgm:t>
    </dgm:pt>
    <dgm:pt modelId="{7EAB886A-5EE7-4A01-958B-B594D8EC608E}">
      <dgm:prSet/>
      <dgm:spPr/>
      <dgm:t>
        <a:bodyPr/>
        <a:lstStyle/>
        <a:p>
          <a:endParaRPr lang="ru-RU"/>
        </a:p>
      </dgm:t>
    </dgm:pt>
    <dgm:pt modelId="{79D54D05-63AD-4A33-9072-3C66E1632DD3}" type="parTrans" cxnId="{37EA0E27-DC16-4F35-946D-4D33EB38FC2A}">
      <dgm:prSet/>
      <dgm:spPr/>
      <dgm:t>
        <a:bodyPr/>
        <a:lstStyle/>
        <a:p>
          <a:endParaRPr lang="ru-RU"/>
        </a:p>
      </dgm:t>
    </dgm:pt>
    <dgm:pt modelId="{C19ABC03-2C1A-4F61-9DED-2789E184C6FE}" type="sibTrans" cxnId="{37EA0E27-DC16-4F35-946D-4D33EB38FC2A}">
      <dgm:prSet/>
      <dgm:spPr/>
      <dgm:t>
        <a:bodyPr/>
        <a:lstStyle/>
        <a:p>
          <a:endParaRPr lang="ru-RU"/>
        </a:p>
      </dgm:t>
    </dgm:pt>
    <dgm:pt modelId="{44EFD5C5-336D-4CCD-934A-DC001056FA32}" type="pres">
      <dgm:prSet presAssocID="{CB6DB48E-B2AF-4A7F-AE53-B97931CDE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BC959-4377-4C69-904F-03F395BEF595}" type="pres">
      <dgm:prSet presAssocID="{CD2BC5B6-D951-4C4A-9EE3-11BBB2562811}" presName="centerShape" presStyleLbl="node0" presStyleIdx="0" presStyleCnt="1" custScaleX="78901" custScaleY="59852" custLinFactNeighborX="1703" custLinFactNeighborY="3539"/>
      <dgm:spPr/>
      <dgm:t>
        <a:bodyPr/>
        <a:lstStyle/>
        <a:p>
          <a:endParaRPr lang="ru-RU"/>
        </a:p>
      </dgm:t>
    </dgm:pt>
  </dgm:ptLst>
  <dgm:cxnLst>
    <dgm:cxn modelId="{6396475F-50D5-4FEB-88AC-36937B2254F8}" type="presOf" srcId="{CB6DB48E-B2AF-4A7F-AE53-B97931CDE964}" destId="{44EFD5C5-336D-4CCD-934A-DC001056FA32}" srcOrd="0" destOrd="0" presId="urn:microsoft.com/office/officeart/2005/8/layout/radial6"/>
    <dgm:cxn modelId="{37EA0E27-DC16-4F35-946D-4D33EB38FC2A}" srcId="{CB6DB48E-B2AF-4A7F-AE53-B97931CDE964}" destId="{7EAB886A-5EE7-4A01-958B-B594D8EC608E}" srcOrd="1" destOrd="0" parTransId="{79D54D05-63AD-4A33-9072-3C66E1632DD3}" sibTransId="{C19ABC03-2C1A-4F61-9DED-2789E184C6FE}"/>
    <dgm:cxn modelId="{396D8826-1BAC-41CD-8E3F-C5872ABAF3D8}" type="presOf" srcId="{CD2BC5B6-D951-4C4A-9EE3-11BBB2562811}" destId="{832BC959-4377-4C69-904F-03F395BEF595}" srcOrd="0" destOrd="0" presId="urn:microsoft.com/office/officeart/2005/8/layout/radial6"/>
    <dgm:cxn modelId="{604F6E66-2A3C-4F36-8ED5-82F2F055179E}" srcId="{CB6DB48E-B2AF-4A7F-AE53-B97931CDE964}" destId="{CD2BC5B6-D951-4C4A-9EE3-11BBB2562811}" srcOrd="0" destOrd="0" parTransId="{15DE5E5F-EBD7-44F7-B6F8-EEC681D04636}" sibTransId="{423E0CC8-B928-42D5-8885-B8C2881CA102}"/>
    <dgm:cxn modelId="{63EB34F7-288D-40C4-B971-6D18D8AB19ED}" type="presParOf" srcId="{44EFD5C5-336D-4CCD-934A-DC001056FA32}" destId="{832BC959-4377-4C69-904F-03F395BEF595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CC1974-8DBE-44EF-9FFC-8689ED93B40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253B37-0FE2-4AF5-B628-29E5B27FF1B1}">
      <dgm:prSet phldrT="[Текст]" custT="1"/>
      <dgm:spPr>
        <a:xfrm>
          <a:off x="3041265" y="-165613"/>
          <a:ext cx="1162167" cy="88260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МБДОУ №8 г.Тосно Сказка</a:t>
          </a:r>
        </a:p>
      </dgm:t>
    </dgm:pt>
    <dgm:pt modelId="{D668E060-608A-491B-99FB-B5D3EDCAD0EE}" type="parTrans" cxnId="{DF38F842-1163-435D-AD84-2D16ABDAC73E}">
      <dgm:prSet/>
      <dgm:spPr/>
      <dgm:t>
        <a:bodyPr/>
        <a:lstStyle/>
        <a:p>
          <a:pPr algn="ctr"/>
          <a:endParaRPr lang="ru-RU"/>
        </a:p>
      </dgm:t>
    </dgm:pt>
    <dgm:pt modelId="{CD42AE63-A508-4E72-BD11-072E304E29C6}" type="sibTrans" cxnId="{DF38F842-1163-435D-AD84-2D16ABDAC73E}">
      <dgm:prSet/>
      <dgm:spPr>
        <a:xfrm>
          <a:off x="1618041" y="275690"/>
          <a:ext cx="4008615" cy="4008615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ru-RU" sz="2800">
            <a:solidFill>
              <a:sysClr val="windowText" lastClr="000000"/>
            </a:solidFill>
          </a:endParaRPr>
        </a:p>
      </dgm:t>
    </dgm:pt>
    <dgm:pt modelId="{F3167B39-4CA7-4830-B6D6-44B79B82C10C}">
      <dgm:prSet phldrT="[Текст]" custT="1"/>
      <dgm:spPr>
        <a:xfrm>
          <a:off x="4642075" y="623415"/>
          <a:ext cx="1094609" cy="81383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Тосненская СШОР по дзюдо г.Тосно</a:t>
          </a:r>
        </a:p>
      </dgm:t>
    </dgm:pt>
    <dgm:pt modelId="{A47590D4-5DEC-4220-9D2D-3F55F2C5DEA1}" type="parTrans" cxnId="{336AEB0F-C25A-4076-8FDD-80EC0F20FC74}">
      <dgm:prSet/>
      <dgm:spPr/>
      <dgm:t>
        <a:bodyPr/>
        <a:lstStyle/>
        <a:p>
          <a:pPr algn="ctr"/>
          <a:endParaRPr lang="ru-RU"/>
        </a:p>
      </dgm:t>
    </dgm:pt>
    <dgm:pt modelId="{6EC6B39A-5BB2-4A57-9CED-B3304A60D5CC}" type="sibTrans" cxnId="{336AEB0F-C25A-4076-8FDD-80EC0F20FC74}">
      <dgm:prSet/>
      <dgm:spPr>
        <a:xfrm>
          <a:off x="1609883" y="257859"/>
          <a:ext cx="4008615" cy="4008615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ru-RU" sz="2800">
            <a:solidFill>
              <a:sysClr val="windowText" lastClr="000000"/>
            </a:solidFill>
          </a:endParaRPr>
        </a:p>
      </dgm:t>
    </dgm:pt>
    <dgm:pt modelId="{110A430F-72C1-43E6-B9AF-183EDB03B708}">
      <dgm:prSet phldrT="[Текст]" custT="1"/>
      <dgm:spPr>
        <a:xfrm>
          <a:off x="5006054" y="2250867"/>
          <a:ext cx="1140692" cy="87561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Стадион МБОУ СОШ №4 г.Тосно</a:t>
          </a:r>
        </a:p>
      </dgm:t>
    </dgm:pt>
    <dgm:pt modelId="{3DDD2F6B-0F27-421B-805A-88DCC93A444F}" type="parTrans" cxnId="{ECAD51C9-A0D4-44FB-8EF9-6973E7E01FAE}">
      <dgm:prSet/>
      <dgm:spPr/>
      <dgm:t>
        <a:bodyPr/>
        <a:lstStyle/>
        <a:p>
          <a:pPr algn="ctr"/>
          <a:endParaRPr lang="ru-RU"/>
        </a:p>
      </dgm:t>
    </dgm:pt>
    <dgm:pt modelId="{3EF218C8-A840-4062-8960-E5FB070EEF25}" type="sibTrans" cxnId="{ECAD51C9-A0D4-44FB-8EF9-6973E7E01FAE}">
      <dgm:prSet/>
      <dgm:spPr>
        <a:xfrm>
          <a:off x="1596408" y="303787"/>
          <a:ext cx="4008615" cy="4008615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ru-RU" sz="2800">
            <a:solidFill>
              <a:sysClr val="windowText" lastClr="000000"/>
            </a:solidFill>
          </a:endParaRPr>
        </a:p>
      </dgm:t>
    </dgm:pt>
    <dgm:pt modelId="{6FA3E02D-2438-43F2-BC57-2AA0CEC76B30}">
      <dgm:prSet phldrT="[Текст]" custT="1"/>
      <dgm:spPr>
        <a:xfrm>
          <a:off x="3784379" y="3492636"/>
          <a:ext cx="1415212" cy="118636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2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Муниципальное бюджетное образовательное учреждение дополнительного образования. «Тосненский районный </a:t>
          </a:r>
          <a:r>
            <a:rPr lang="ru-RU" sz="1200" b="1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детско</a:t>
          </a:r>
          <a:r>
            <a:rPr lang="ru-RU" sz="12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</a:t>
          </a:r>
          <a:r>
            <a:rPr lang="ru-RU" sz="1200" b="1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юношеский</a:t>
          </a:r>
          <a:r>
            <a:rPr lang="ru-RU" sz="12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 </a:t>
          </a:r>
          <a:r>
            <a:rPr lang="ru-RU" sz="1200" b="1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центр</a:t>
          </a:r>
          <a:r>
            <a:rPr lang="ru-RU" sz="12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»</a:t>
          </a:r>
          <a:endParaRPr lang="ru-RU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080BAF0-0C22-4485-AB9C-CAE3A3281771}" type="parTrans" cxnId="{DA9463DC-FD51-4B17-9800-A1FC6B7914CD}">
      <dgm:prSet/>
      <dgm:spPr/>
      <dgm:t>
        <a:bodyPr/>
        <a:lstStyle/>
        <a:p>
          <a:endParaRPr lang="ru-RU"/>
        </a:p>
      </dgm:t>
    </dgm:pt>
    <dgm:pt modelId="{0D31EDD2-1EF0-4AF2-A01E-19A6B6DFF811}" type="sibTrans" cxnId="{DA9463DC-FD51-4B17-9800-A1FC6B7914CD}">
      <dgm:prSet/>
      <dgm:spPr>
        <a:xfrm>
          <a:off x="1618041" y="275690"/>
          <a:ext cx="4008615" cy="4008615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 sz="2800">
            <a:solidFill>
              <a:sysClr val="windowText" lastClr="000000"/>
            </a:solidFill>
          </a:endParaRPr>
        </a:p>
      </dgm:t>
    </dgm:pt>
    <dgm:pt modelId="{99AC3FDB-753F-4F4D-91C4-05F33DB0DE31}">
      <dgm:prSet phldrT="[Текст]" custT="1"/>
      <dgm:spPr>
        <a:xfrm>
          <a:off x="2197145" y="3587096"/>
          <a:ext cx="1111134" cy="99744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1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Стадион "Тосненская </a:t>
          </a:r>
          <a:r>
            <a:rPr lang="ru-RU" sz="1100" b="1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средняя</a:t>
          </a:r>
          <a:r>
            <a:rPr lang="ru-RU" sz="11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 </a:t>
          </a:r>
          <a:r>
            <a:rPr lang="ru-RU" sz="1100" b="1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общеобразовательная</a:t>
          </a:r>
          <a:r>
            <a:rPr lang="ru-RU" sz="11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 </a:t>
          </a:r>
          <a:r>
            <a:rPr lang="ru-RU" sz="1100" b="1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школа</a:t>
          </a:r>
          <a:r>
            <a:rPr lang="ru-RU" sz="11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 №3 имени Героя Советского Союза С.П.Тимофеева" г.Тосно</a:t>
          </a:r>
          <a:endParaRPr lang="ru-RU" sz="11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12A7853-B4CA-4C4E-ADB5-100F5F8F66C0}" type="parTrans" cxnId="{E3645E8A-6FF8-4E51-83B8-8C701DCD6A4C}">
      <dgm:prSet/>
      <dgm:spPr/>
      <dgm:t>
        <a:bodyPr/>
        <a:lstStyle/>
        <a:p>
          <a:endParaRPr lang="ru-RU"/>
        </a:p>
      </dgm:t>
    </dgm:pt>
    <dgm:pt modelId="{CEA0C94F-06AA-47EA-A39B-1C3014C74484}" type="sibTrans" cxnId="{E3645E8A-6FF8-4E51-83B8-8C701DCD6A4C}">
      <dgm:prSet/>
      <dgm:spPr>
        <a:xfrm>
          <a:off x="1618041" y="275690"/>
          <a:ext cx="4008615" cy="4008615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 sz="2800">
            <a:solidFill>
              <a:sysClr val="windowText" lastClr="000000"/>
            </a:solidFill>
          </a:endParaRPr>
        </a:p>
      </dgm:t>
    </dgm:pt>
    <dgm:pt modelId="{DF5767AF-4C34-41EF-AD18-C3BB720D35F1}">
      <dgm:prSet phldrT="[Текст]" custT="1"/>
      <dgm:spPr>
        <a:xfrm>
          <a:off x="1039494" y="2312899"/>
          <a:ext cx="1257596" cy="82619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1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Стадион МБОУ "Гимназия № 2 г. Тосно им. Героя Социалистического Труда Н.Ф.Федорова"</a:t>
          </a:r>
          <a:endParaRPr lang="ru-RU" sz="11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5F9203A-9D3E-4A43-A7F6-9BBC1FFA70DB}" type="parTrans" cxnId="{71BE8DC6-3B61-41DF-ACE4-B69BDB55AF3E}">
      <dgm:prSet/>
      <dgm:spPr/>
      <dgm:t>
        <a:bodyPr/>
        <a:lstStyle/>
        <a:p>
          <a:endParaRPr lang="ru-RU"/>
        </a:p>
      </dgm:t>
    </dgm:pt>
    <dgm:pt modelId="{79151B55-E622-4519-BFE0-E62BD6BC63CB}" type="sibTrans" cxnId="{71BE8DC6-3B61-41DF-ACE4-B69BDB55AF3E}">
      <dgm:prSet/>
      <dgm:spPr>
        <a:xfrm>
          <a:off x="1618041" y="275690"/>
          <a:ext cx="4008615" cy="4008615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 sz="2800">
            <a:solidFill>
              <a:sysClr val="windowText" lastClr="000000"/>
            </a:solidFill>
          </a:endParaRPr>
        </a:p>
      </dgm:t>
    </dgm:pt>
    <dgm:pt modelId="{85345D8C-66D2-45A6-A9DC-9265C93AAE28}">
      <dgm:prSet phldrT="[Текст]" custT="1"/>
      <dgm:spPr>
        <a:xfrm>
          <a:off x="1455915" y="634630"/>
          <a:ext cx="1198804" cy="791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1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Стадион МБОУ СОШ № 1 </a:t>
          </a:r>
          <a:r>
            <a:rPr lang="ru-RU" sz="11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г.Тосно</a:t>
          </a:r>
          <a:endParaRPr lang="ru-RU" sz="11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BDB0C7-DB28-413B-A154-627242114E37}" type="parTrans" cxnId="{81AEDA10-E1E8-487B-A5E7-594B29148924}">
      <dgm:prSet/>
      <dgm:spPr/>
      <dgm:t>
        <a:bodyPr/>
        <a:lstStyle/>
        <a:p>
          <a:endParaRPr lang="ru-RU"/>
        </a:p>
      </dgm:t>
    </dgm:pt>
    <dgm:pt modelId="{F3ACC4B6-F088-467C-8F29-3D9972EA54D5}" type="sibTrans" cxnId="{81AEDA10-E1E8-487B-A5E7-594B29148924}">
      <dgm:prSet/>
      <dgm:spPr>
        <a:xfrm>
          <a:off x="1618041" y="275690"/>
          <a:ext cx="4008615" cy="4008615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 sz="2800">
            <a:solidFill>
              <a:sysClr val="windowText" lastClr="000000"/>
            </a:solidFill>
          </a:endParaRPr>
        </a:p>
      </dgm:t>
    </dgm:pt>
    <dgm:pt modelId="{DEB8950D-9586-4F93-AC5D-FF894FA1B11C}" type="pres">
      <dgm:prSet presAssocID="{AACC1974-8DBE-44EF-9FFC-8689ED93B4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34B0C-4FE7-48F0-8E96-DE5809479B21}" type="pres">
      <dgm:prSet presAssocID="{60253B37-0FE2-4AF5-B628-29E5B27FF1B1}" presName="node" presStyleLbl="node1" presStyleIdx="0" presStyleCnt="7" custScaleX="107534" custScaleY="1256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E41F28-E54F-451E-865D-4A7E640406F2}" type="pres">
      <dgm:prSet presAssocID="{60253B37-0FE2-4AF5-B628-29E5B27FF1B1}" presName="spNode" presStyleCnt="0"/>
      <dgm:spPr/>
    </dgm:pt>
    <dgm:pt modelId="{1A509F1C-4841-417A-8F0E-35A4F5B69F9B}" type="pres">
      <dgm:prSet presAssocID="{CD42AE63-A508-4E72-BD11-072E304E29C6}" presName="sibTrans" presStyleLbl="sibTrans1D1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700350" y="124740"/>
              </a:moveTo>
              <a:arcTo wR="2004307" hR="2004307" stAng="17419238" swAng="628184"/>
            </a:path>
          </a:pathLst>
        </a:custGeom>
      </dgm:spPr>
      <dgm:t>
        <a:bodyPr/>
        <a:lstStyle/>
        <a:p>
          <a:endParaRPr lang="ru-RU"/>
        </a:p>
      </dgm:t>
    </dgm:pt>
    <dgm:pt modelId="{D3E4A8D2-97AD-4102-8FAF-D94105E41166}" type="pres">
      <dgm:prSet presAssocID="{F3167B39-4CA7-4830-B6D6-44B79B82C10C}" presName="node" presStyleLbl="node1" presStyleIdx="1" presStyleCnt="7" custScaleX="101283" custScaleY="1158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9B69EE6-E303-4288-AE64-268AA92A4B6D}" type="pres">
      <dgm:prSet presAssocID="{F3167B39-4CA7-4830-B6D6-44B79B82C10C}" presName="spNode" presStyleCnt="0"/>
      <dgm:spPr/>
    </dgm:pt>
    <dgm:pt modelId="{3F39EDD4-7871-41DA-9F70-899CC7E7EABF}" type="pres">
      <dgm:prSet presAssocID="{6EC6B39A-5BB2-4A57-9CED-B3304A60D5CC}" presName="sibTrans" presStyleLbl="sibTrans1D1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3893155" y="1333857"/>
              </a:moveTo>
              <a:arcTo wR="2004307" hR="2004307" stAng="20427454" swAng="867494"/>
            </a:path>
          </a:pathLst>
        </a:custGeom>
      </dgm:spPr>
      <dgm:t>
        <a:bodyPr/>
        <a:lstStyle/>
        <a:p>
          <a:endParaRPr lang="ru-RU"/>
        </a:p>
      </dgm:t>
    </dgm:pt>
    <dgm:pt modelId="{01BC2F96-841E-4286-AD69-64C27E1FEA6F}" type="pres">
      <dgm:prSet presAssocID="{110A430F-72C1-43E6-B9AF-183EDB03B708}" presName="node" presStyleLbl="node1" presStyleIdx="2" presStyleCnt="7" custScaleX="105547" custScaleY="124646" custRadScaleRad="99602" custRadScaleInc="-60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38267B-9903-4059-A5AB-6056F13D6D87}" type="pres">
      <dgm:prSet presAssocID="{110A430F-72C1-43E6-B9AF-183EDB03B708}" presName="spNode" presStyleCnt="0"/>
      <dgm:spPr/>
    </dgm:pt>
    <dgm:pt modelId="{725CCD91-6887-4531-B59D-978248DB1305}" type="pres">
      <dgm:prSet presAssocID="{3EF218C8-A840-4062-8960-E5FB070EEF25}" presName="sibTrans" presStyleLbl="sibTrans1D1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3795038" y="2904603"/>
              </a:moveTo>
              <a:arcTo wR="2004307" hR="2004307" stAng="1601467" swAng="468236"/>
            </a:path>
          </a:pathLst>
        </a:custGeom>
      </dgm:spPr>
      <dgm:t>
        <a:bodyPr/>
        <a:lstStyle/>
        <a:p>
          <a:endParaRPr lang="ru-RU"/>
        </a:p>
      </dgm:t>
    </dgm:pt>
    <dgm:pt modelId="{EDADFD1D-3B0F-43D6-9D99-16395902A0F9}" type="pres">
      <dgm:prSet presAssocID="{6FA3E02D-2438-43F2-BC57-2AA0CEC76B30}" presName="node" presStyleLbl="node1" presStyleIdx="3" presStyleCnt="7" custScaleX="130948" custScaleY="168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F6083CF-BC38-4654-9C61-788930AECC4B}" type="pres">
      <dgm:prSet presAssocID="{6FA3E02D-2438-43F2-BC57-2AA0CEC76B30}" presName="spNode" presStyleCnt="0"/>
      <dgm:spPr/>
    </dgm:pt>
    <dgm:pt modelId="{5DEEA91C-187C-4487-9FD7-409620B95815}" type="pres">
      <dgm:prSet presAssocID="{0D31EDD2-1EF0-4AF2-A01E-19A6B6DFF811}" presName="sibTrans" presStyleLbl="sibTrans1D1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071213" y="4007498"/>
              </a:moveTo>
              <a:arcTo wR="2004307" hR="2004307" stAng="5285224" swAng="492252"/>
            </a:path>
          </a:pathLst>
        </a:custGeom>
      </dgm:spPr>
      <dgm:t>
        <a:bodyPr/>
        <a:lstStyle/>
        <a:p>
          <a:endParaRPr lang="ru-RU"/>
        </a:p>
      </dgm:t>
    </dgm:pt>
    <dgm:pt modelId="{692B572F-7C38-477D-8F7A-7BB78F155763}" type="pres">
      <dgm:prSet presAssocID="{99AC3FDB-753F-4F4D-91C4-05F33DB0DE31}" presName="node" presStyleLbl="node1" presStyleIdx="4" presStyleCnt="7" custScaleX="102812" custScaleY="1419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AEE43CB-B757-49F6-9D23-8FE202D07166}" type="pres">
      <dgm:prSet presAssocID="{99AC3FDB-753F-4F4D-91C4-05F33DB0DE31}" presName="spNode" presStyleCnt="0"/>
      <dgm:spPr/>
    </dgm:pt>
    <dgm:pt modelId="{059B76D8-96EE-40FC-A018-AA9A221C305F}" type="pres">
      <dgm:prSet presAssocID="{CEA0C94F-06AA-47EA-A39B-1C3014C74484}" presName="sibTrans" presStyleLbl="sibTrans1D1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487894" y="3314934"/>
              </a:moveTo>
              <a:arcTo wR="2004307" hR="2004307" stAng="8349801" swAng="696896"/>
            </a:path>
          </a:pathLst>
        </a:custGeom>
      </dgm:spPr>
      <dgm:t>
        <a:bodyPr/>
        <a:lstStyle/>
        <a:p>
          <a:endParaRPr lang="ru-RU"/>
        </a:p>
      </dgm:t>
    </dgm:pt>
    <dgm:pt modelId="{C0B64199-53ED-4C30-BD65-6228AE948E7D}" type="pres">
      <dgm:prSet presAssocID="{DF5767AF-4C34-41EF-AD18-C3BB720D35F1}" presName="node" presStyleLbl="node1" presStyleIdx="5" presStyleCnt="7" custScaleX="116364" custScaleY="1176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724CF87-0B60-41E8-A461-7A6E727033D9}" type="pres">
      <dgm:prSet presAssocID="{DF5767AF-4C34-41EF-AD18-C3BB720D35F1}" presName="spNode" presStyleCnt="0"/>
      <dgm:spPr/>
    </dgm:pt>
    <dgm:pt modelId="{F6D24D9A-DC85-4A55-8AAF-C3C8963CDADF}" type="pres">
      <dgm:prSet presAssocID="{79151B55-E622-4519-BFE0-E62BD6BC63CB}" presName="sibTrans" presStyleLbl="sibTrans1D1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5500" y="1855917"/>
              </a:moveTo>
              <a:arcTo wR="2004307" hR="2004307" stAng="11054750" swAng="947148"/>
            </a:path>
          </a:pathLst>
        </a:custGeom>
      </dgm:spPr>
      <dgm:t>
        <a:bodyPr/>
        <a:lstStyle/>
        <a:p>
          <a:endParaRPr lang="ru-RU"/>
        </a:p>
      </dgm:t>
    </dgm:pt>
    <dgm:pt modelId="{EBCB519C-2D13-4FFD-8787-68DFDA847B0E}" type="pres">
      <dgm:prSet presAssocID="{85345D8C-66D2-45A6-A9DC-9265C93AAE28}" presName="node" presStyleLbl="node1" presStyleIdx="6" presStyleCnt="7" custScaleX="110924" custScaleY="1126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985CE9-FADC-4FFE-8501-FF67D205BC29}" type="pres">
      <dgm:prSet presAssocID="{85345D8C-66D2-45A6-A9DC-9265C93AAE28}" presName="spNode" presStyleCnt="0"/>
      <dgm:spPr/>
    </dgm:pt>
    <dgm:pt modelId="{08EB2195-B87F-490F-AB39-000E794BAB75}" type="pres">
      <dgm:prSet presAssocID="{F3ACC4B6-F088-467C-8F29-3D9972EA54D5}" presName="sibTrans" presStyleLbl="sibTrans1D1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964703" y="290693"/>
              </a:moveTo>
              <a:arcTo wR="2004307" hR="2004307" stAng="14325355" swAng="648702"/>
            </a:path>
          </a:pathLst>
        </a:custGeom>
      </dgm:spPr>
      <dgm:t>
        <a:bodyPr/>
        <a:lstStyle/>
        <a:p>
          <a:endParaRPr lang="ru-RU"/>
        </a:p>
      </dgm:t>
    </dgm:pt>
  </dgm:ptLst>
  <dgm:cxnLst>
    <dgm:cxn modelId="{1131497B-9EE5-460E-BFCC-AF374C0926C4}" type="presOf" srcId="{CEA0C94F-06AA-47EA-A39B-1C3014C74484}" destId="{059B76D8-96EE-40FC-A018-AA9A221C305F}" srcOrd="0" destOrd="0" presId="urn:microsoft.com/office/officeart/2005/8/layout/cycle5"/>
    <dgm:cxn modelId="{92E709FB-4280-4926-B37B-5DCC423BF8A6}" type="presOf" srcId="{3EF218C8-A840-4062-8960-E5FB070EEF25}" destId="{725CCD91-6887-4531-B59D-978248DB1305}" srcOrd="0" destOrd="0" presId="urn:microsoft.com/office/officeart/2005/8/layout/cycle5"/>
    <dgm:cxn modelId="{336AEB0F-C25A-4076-8FDD-80EC0F20FC74}" srcId="{AACC1974-8DBE-44EF-9FFC-8689ED93B403}" destId="{F3167B39-4CA7-4830-B6D6-44B79B82C10C}" srcOrd="1" destOrd="0" parTransId="{A47590D4-5DEC-4220-9D2D-3F55F2C5DEA1}" sibTransId="{6EC6B39A-5BB2-4A57-9CED-B3304A60D5CC}"/>
    <dgm:cxn modelId="{B79B1822-7420-4AF1-A11E-3850CDA8F433}" type="presOf" srcId="{79151B55-E622-4519-BFE0-E62BD6BC63CB}" destId="{F6D24D9A-DC85-4A55-8AAF-C3C8963CDADF}" srcOrd="0" destOrd="0" presId="urn:microsoft.com/office/officeart/2005/8/layout/cycle5"/>
    <dgm:cxn modelId="{E3645E8A-6FF8-4E51-83B8-8C701DCD6A4C}" srcId="{AACC1974-8DBE-44EF-9FFC-8689ED93B403}" destId="{99AC3FDB-753F-4F4D-91C4-05F33DB0DE31}" srcOrd="4" destOrd="0" parTransId="{A12A7853-B4CA-4C4E-ADB5-100F5F8F66C0}" sibTransId="{CEA0C94F-06AA-47EA-A39B-1C3014C74484}"/>
    <dgm:cxn modelId="{E5E6AF36-EC38-459B-AB1B-ED89566C49DA}" type="presOf" srcId="{6EC6B39A-5BB2-4A57-9CED-B3304A60D5CC}" destId="{3F39EDD4-7871-41DA-9F70-899CC7E7EABF}" srcOrd="0" destOrd="0" presId="urn:microsoft.com/office/officeart/2005/8/layout/cycle5"/>
    <dgm:cxn modelId="{31643EA3-0072-46D9-8E98-7A27D612F9DD}" type="presOf" srcId="{AACC1974-8DBE-44EF-9FFC-8689ED93B403}" destId="{DEB8950D-9586-4F93-AC5D-FF894FA1B11C}" srcOrd="0" destOrd="0" presId="urn:microsoft.com/office/officeart/2005/8/layout/cycle5"/>
    <dgm:cxn modelId="{DA9463DC-FD51-4B17-9800-A1FC6B7914CD}" srcId="{AACC1974-8DBE-44EF-9FFC-8689ED93B403}" destId="{6FA3E02D-2438-43F2-BC57-2AA0CEC76B30}" srcOrd="3" destOrd="0" parTransId="{9080BAF0-0C22-4485-AB9C-CAE3A3281771}" sibTransId="{0D31EDD2-1EF0-4AF2-A01E-19A6B6DFF811}"/>
    <dgm:cxn modelId="{CDC24FFB-2FA6-428C-9588-2865A012B4AC}" type="presOf" srcId="{110A430F-72C1-43E6-B9AF-183EDB03B708}" destId="{01BC2F96-841E-4286-AD69-64C27E1FEA6F}" srcOrd="0" destOrd="0" presId="urn:microsoft.com/office/officeart/2005/8/layout/cycle5"/>
    <dgm:cxn modelId="{DAE4C5DE-7953-4863-8E96-78D44DB423EF}" type="presOf" srcId="{CD42AE63-A508-4E72-BD11-072E304E29C6}" destId="{1A509F1C-4841-417A-8F0E-35A4F5B69F9B}" srcOrd="0" destOrd="0" presId="urn:microsoft.com/office/officeart/2005/8/layout/cycle5"/>
    <dgm:cxn modelId="{7B18AE89-FD9C-4625-BAC3-F352ECBDC147}" type="presOf" srcId="{0D31EDD2-1EF0-4AF2-A01E-19A6B6DFF811}" destId="{5DEEA91C-187C-4487-9FD7-409620B95815}" srcOrd="0" destOrd="0" presId="urn:microsoft.com/office/officeart/2005/8/layout/cycle5"/>
    <dgm:cxn modelId="{6E4932BF-E75F-442E-B5D1-31B35F5C6503}" type="presOf" srcId="{DF5767AF-4C34-41EF-AD18-C3BB720D35F1}" destId="{C0B64199-53ED-4C30-BD65-6228AE948E7D}" srcOrd="0" destOrd="0" presId="urn:microsoft.com/office/officeart/2005/8/layout/cycle5"/>
    <dgm:cxn modelId="{26935735-4593-43F8-8C8C-6EAD3365C376}" type="presOf" srcId="{99AC3FDB-753F-4F4D-91C4-05F33DB0DE31}" destId="{692B572F-7C38-477D-8F7A-7BB78F155763}" srcOrd="0" destOrd="0" presId="urn:microsoft.com/office/officeart/2005/8/layout/cycle5"/>
    <dgm:cxn modelId="{71BE8DC6-3B61-41DF-ACE4-B69BDB55AF3E}" srcId="{AACC1974-8DBE-44EF-9FFC-8689ED93B403}" destId="{DF5767AF-4C34-41EF-AD18-C3BB720D35F1}" srcOrd="5" destOrd="0" parTransId="{75F9203A-9D3E-4A43-A7F6-9BBC1FFA70DB}" sibTransId="{79151B55-E622-4519-BFE0-E62BD6BC63CB}"/>
    <dgm:cxn modelId="{9A680F08-D13E-4276-A669-069184A030C5}" type="presOf" srcId="{6FA3E02D-2438-43F2-BC57-2AA0CEC76B30}" destId="{EDADFD1D-3B0F-43D6-9D99-16395902A0F9}" srcOrd="0" destOrd="0" presId="urn:microsoft.com/office/officeart/2005/8/layout/cycle5"/>
    <dgm:cxn modelId="{25E3A9B7-29B6-4D9A-9FD8-69612178B0D6}" type="presOf" srcId="{F3167B39-4CA7-4830-B6D6-44B79B82C10C}" destId="{D3E4A8D2-97AD-4102-8FAF-D94105E41166}" srcOrd="0" destOrd="0" presId="urn:microsoft.com/office/officeart/2005/8/layout/cycle5"/>
    <dgm:cxn modelId="{ECAD51C9-A0D4-44FB-8EF9-6973E7E01FAE}" srcId="{AACC1974-8DBE-44EF-9FFC-8689ED93B403}" destId="{110A430F-72C1-43E6-B9AF-183EDB03B708}" srcOrd="2" destOrd="0" parTransId="{3DDD2F6B-0F27-421B-805A-88DCC93A444F}" sibTransId="{3EF218C8-A840-4062-8960-E5FB070EEF25}"/>
    <dgm:cxn modelId="{9D72E4E5-C6AD-4B32-B022-80B11403DEBB}" type="presOf" srcId="{F3ACC4B6-F088-467C-8F29-3D9972EA54D5}" destId="{08EB2195-B87F-490F-AB39-000E794BAB75}" srcOrd="0" destOrd="0" presId="urn:microsoft.com/office/officeart/2005/8/layout/cycle5"/>
    <dgm:cxn modelId="{DF38F842-1163-435D-AD84-2D16ABDAC73E}" srcId="{AACC1974-8DBE-44EF-9FFC-8689ED93B403}" destId="{60253B37-0FE2-4AF5-B628-29E5B27FF1B1}" srcOrd="0" destOrd="0" parTransId="{D668E060-608A-491B-99FB-B5D3EDCAD0EE}" sibTransId="{CD42AE63-A508-4E72-BD11-072E304E29C6}"/>
    <dgm:cxn modelId="{5826E8F0-C195-45A6-AB4B-30D0D8C6F4AD}" type="presOf" srcId="{85345D8C-66D2-45A6-A9DC-9265C93AAE28}" destId="{EBCB519C-2D13-4FFD-8787-68DFDA847B0E}" srcOrd="0" destOrd="0" presId="urn:microsoft.com/office/officeart/2005/8/layout/cycle5"/>
    <dgm:cxn modelId="{81AEDA10-E1E8-487B-A5E7-594B29148924}" srcId="{AACC1974-8DBE-44EF-9FFC-8689ED93B403}" destId="{85345D8C-66D2-45A6-A9DC-9265C93AAE28}" srcOrd="6" destOrd="0" parTransId="{9CBDB0C7-DB28-413B-A154-627242114E37}" sibTransId="{F3ACC4B6-F088-467C-8F29-3D9972EA54D5}"/>
    <dgm:cxn modelId="{8646C120-0C85-4324-838A-587655C23D81}" type="presOf" srcId="{60253B37-0FE2-4AF5-B628-29E5B27FF1B1}" destId="{F4834B0C-4FE7-48F0-8E96-DE5809479B21}" srcOrd="0" destOrd="0" presId="urn:microsoft.com/office/officeart/2005/8/layout/cycle5"/>
    <dgm:cxn modelId="{C8765F85-BADA-420E-B1B3-4196BFAB58B1}" type="presParOf" srcId="{DEB8950D-9586-4F93-AC5D-FF894FA1B11C}" destId="{F4834B0C-4FE7-48F0-8E96-DE5809479B21}" srcOrd="0" destOrd="0" presId="urn:microsoft.com/office/officeart/2005/8/layout/cycle5"/>
    <dgm:cxn modelId="{EC78E74E-A3C0-4E7E-835C-0529C1870D1A}" type="presParOf" srcId="{DEB8950D-9586-4F93-AC5D-FF894FA1B11C}" destId="{54E41F28-E54F-451E-865D-4A7E640406F2}" srcOrd="1" destOrd="0" presId="urn:microsoft.com/office/officeart/2005/8/layout/cycle5"/>
    <dgm:cxn modelId="{E1E39AC8-D97E-464F-98FC-AD96F8953907}" type="presParOf" srcId="{DEB8950D-9586-4F93-AC5D-FF894FA1B11C}" destId="{1A509F1C-4841-417A-8F0E-35A4F5B69F9B}" srcOrd="2" destOrd="0" presId="urn:microsoft.com/office/officeart/2005/8/layout/cycle5"/>
    <dgm:cxn modelId="{22B138A1-A72E-4095-A0B5-0A3D4B9B577D}" type="presParOf" srcId="{DEB8950D-9586-4F93-AC5D-FF894FA1B11C}" destId="{D3E4A8D2-97AD-4102-8FAF-D94105E41166}" srcOrd="3" destOrd="0" presId="urn:microsoft.com/office/officeart/2005/8/layout/cycle5"/>
    <dgm:cxn modelId="{2740C5AA-1A04-4E20-9E1A-7B235DCA244D}" type="presParOf" srcId="{DEB8950D-9586-4F93-AC5D-FF894FA1B11C}" destId="{89B69EE6-E303-4288-AE64-268AA92A4B6D}" srcOrd="4" destOrd="0" presId="urn:microsoft.com/office/officeart/2005/8/layout/cycle5"/>
    <dgm:cxn modelId="{8D192E0F-B985-4CA0-8FF3-AE75AB981957}" type="presParOf" srcId="{DEB8950D-9586-4F93-AC5D-FF894FA1B11C}" destId="{3F39EDD4-7871-41DA-9F70-899CC7E7EABF}" srcOrd="5" destOrd="0" presId="urn:microsoft.com/office/officeart/2005/8/layout/cycle5"/>
    <dgm:cxn modelId="{140716D5-E447-4B57-9085-6A618A95A895}" type="presParOf" srcId="{DEB8950D-9586-4F93-AC5D-FF894FA1B11C}" destId="{01BC2F96-841E-4286-AD69-64C27E1FEA6F}" srcOrd="6" destOrd="0" presId="urn:microsoft.com/office/officeart/2005/8/layout/cycle5"/>
    <dgm:cxn modelId="{D83F9194-B041-4FF8-AE91-4310F7CD4F10}" type="presParOf" srcId="{DEB8950D-9586-4F93-AC5D-FF894FA1B11C}" destId="{1D38267B-9903-4059-A5AB-6056F13D6D87}" srcOrd="7" destOrd="0" presId="urn:microsoft.com/office/officeart/2005/8/layout/cycle5"/>
    <dgm:cxn modelId="{F21DD8DA-E952-4411-87E4-30E3A2D25774}" type="presParOf" srcId="{DEB8950D-9586-4F93-AC5D-FF894FA1B11C}" destId="{725CCD91-6887-4531-B59D-978248DB1305}" srcOrd="8" destOrd="0" presId="urn:microsoft.com/office/officeart/2005/8/layout/cycle5"/>
    <dgm:cxn modelId="{2E825945-80D6-4F2B-835C-D69E341234B4}" type="presParOf" srcId="{DEB8950D-9586-4F93-AC5D-FF894FA1B11C}" destId="{EDADFD1D-3B0F-43D6-9D99-16395902A0F9}" srcOrd="9" destOrd="0" presId="urn:microsoft.com/office/officeart/2005/8/layout/cycle5"/>
    <dgm:cxn modelId="{FAB55A20-AD45-454A-B2E1-7E576A888DE7}" type="presParOf" srcId="{DEB8950D-9586-4F93-AC5D-FF894FA1B11C}" destId="{EF6083CF-BC38-4654-9C61-788930AECC4B}" srcOrd="10" destOrd="0" presId="urn:microsoft.com/office/officeart/2005/8/layout/cycle5"/>
    <dgm:cxn modelId="{F6FA771B-5995-4AF4-8EB0-E1F440D4668C}" type="presParOf" srcId="{DEB8950D-9586-4F93-AC5D-FF894FA1B11C}" destId="{5DEEA91C-187C-4487-9FD7-409620B95815}" srcOrd="11" destOrd="0" presId="urn:microsoft.com/office/officeart/2005/8/layout/cycle5"/>
    <dgm:cxn modelId="{80AAC1CC-3CA6-4748-9B98-541F91C792E5}" type="presParOf" srcId="{DEB8950D-9586-4F93-AC5D-FF894FA1B11C}" destId="{692B572F-7C38-477D-8F7A-7BB78F155763}" srcOrd="12" destOrd="0" presId="urn:microsoft.com/office/officeart/2005/8/layout/cycle5"/>
    <dgm:cxn modelId="{4CBD3CCF-D6AC-4B75-A662-606BFACDE69C}" type="presParOf" srcId="{DEB8950D-9586-4F93-AC5D-FF894FA1B11C}" destId="{FAEE43CB-B757-49F6-9D23-8FE202D07166}" srcOrd="13" destOrd="0" presId="urn:microsoft.com/office/officeart/2005/8/layout/cycle5"/>
    <dgm:cxn modelId="{6C30BA16-F0CD-401B-943B-20A0306A359F}" type="presParOf" srcId="{DEB8950D-9586-4F93-AC5D-FF894FA1B11C}" destId="{059B76D8-96EE-40FC-A018-AA9A221C305F}" srcOrd="14" destOrd="0" presId="urn:microsoft.com/office/officeart/2005/8/layout/cycle5"/>
    <dgm:cxn modelId="{F91BB7DF-D24F-405B-905B-6CBB18AF4B46}" type="presParOf" srcId="{DEB8950D-9586-4F93-AC5D-FF894FA1B11C}" destId="{C0B64199-53ED-4C30-BD65-6228AE948E7D}" srcOrd="15" destOrd="0" presId="urn:microsoft.com/office/officeart/2005/8/layout/cycle5"/>
    <dgm:cxn modelId="{311CF919-A0F1-4E5C-B75A-698DB59C21A3}" type="presParOf" srcId="{DEB8950D-9586-4F93-AC5D-FF894FA1B11C}" destId="{4724CF87-0B60-41E8-A461-7A6E727033D9}" srcOrd="16" destOrd="0" presId="urn:microsoft.com/office/officeart/2005/8/layout/cycle5"/>
    <dgm:cxn modelId="{DE95944C-B0D9-41F7-A4A4-E89A951B3CCE}" type="presParOf" srcId="{DEB8950D-9586-4F93-AC5D-FF894FA1B11C}" destId="{F6D24D9A-DC85-4A55-8AAF-C3C8963CDADF}" srcOrd="17" destOrd="0" presId="urn:microsoft.com/office/officeart/2005/8/layout/cycle5"/>
    <dgm:cxn modelId="{0EB744F0-B3D6-4832-9A90-B3E89BC804C3}" type="presParOf" srcId="{DEB8950D-9586-4F93-AC5D-FF894FA1B11C}" destId="{EBCB519C-2D13-4FFD-8787-68DFDA847B0E}" srcOrd="18" destOrd="0" presId="urn:microsoft.com/office/officeart/2005/8/layout/cycle5"/>
    <dgm:cxn modelId="{3A957B5F-2663-451E-980A-7E763E4A8F13}" type="presParOf" srcId="{DEB8950D-9586-4F93-AC5D-FF894FA1B11C}" destId="{61985CE9-FADC-4FFE-8501-FF67D205BC29}" srcOrd="19" destOrd="0" presId="urn:microsoft.com/office/officeart/2005/8/layout/cycle5"/>
    <dgm:cxn modelId="{FF1C1CEE-F1DF-4D01-A644-3223955416CC}" type="presParOf" srcId="{DEB8950D-9586-4F93-AC5D-FF894FA1B11C}" destId="{08EB2195-B87F-490F-AB39-000E794BAB75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A47E-2955-47CE-86CC-2D061D761834}">
      <dsp:nvSpPr>
        <dsp:cNvPr id="0" name=""/>
        <dsp:cNvSpPr/>
      </dsp:nvSpPr>
      <dsp:spPr>
        <a:xfrm>
          <a:off x="8572" y="0"/>
          <a:ext cx="8776403" cy="2232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Педагогика должна ориентироваться не на вчерашний,</a:t>
          </a:r>
          <a:endParaRPr lang="ru-RU" sz="2800" b="1" kern="1200" dirty="0" smtClean="0">
            <a:solidFill>
              <a:schemeClr val="tx1"/>
            </a:solidFill>
            <a:effectLst/>
            <a:latin typeface="Calibri"/>
            <a:ea typeface="Calibri"/>
            <a:cs typeface="Times New Roman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а на завтрашний день детского развития.</a:t>
          </a:r>
          <a:endParaRPr lang="ru-RU" sz="2800" b="1" kern="1200" dirty="0" smtClean="0">
            <a:solidFill>
              <a:schemeClr val="tx1"/>
            </a:solidFill>
            <a:effectLst/>
            <a:latin typeface="Calibri"/>
            <a:ea typeface="Calibri"/>
            <a:cs typeface="Times New Roman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Л. С. Выготский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541" y="108969"/>
        <a:ext cx="8558465" cy="2014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5DE2E-8CD9-4D03-A47E-A3E71748A62C}">
      <dsp:nvSpPr>
        <dsp:cNvPr id="0" name=""/>
        <dsp:cNvSpPr/>
      </dsp:nvSpPr>
      <dsp:spPr>
        <a:xfrm>
          <a:off x="0" y="73171"/>
          <a:ext cx="8820472" cy="2375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Актуальной стала проблема поиска эффективных путей укрепления здоровья, коррекции физического развития, профилактики заболеваний, повышению двигательной активности, и приобщение к здоровому образу жизни. 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943" y="189114"/>
        <a:ext cx="8588586" cy="2143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B15EA-BC6E-4733-BA5C-DADA4689B26F}">
      <dsp:nvSpPr>
        <dsp:cNvPr id="0" name=""/>
        <dsp:cNvSpPr/>
      </dsp:nvSpPr>
      <dsp:spPr>
        <a:xfrm>
          <a:off x="0" y="0"/>
          <a:ext cx="903649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Физическое развитие 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7841" y="0"/>
        <a:ext cx="7098654" cy="1305426"/>
      </dsp:txXfrm>
    </dsp:sp>
    <dsp:sp modelId="{261D1F9C-97F2-46CC-8906-C885D27692A1}">
      <dsp:nvSpPr>
        <dsp:cNvPr id="0" name=""/>
        <dsp:cNvSpPr/>
      </dsp:nvSpPr>
      <dsp:spPr>
        <a:xfrm>
          <a:off x="130542" y="130542"/>
          <a:ext cx="1807299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FFE75-864F-45B5-90AD-E958A65E881B}">
      <dsp:nvSpPr>
        <dsp:cNvPr id="0" name=""/>
        <dsp:cNvSpPr/>
      </dsp:nvSpPr>
      <dsp:spPr>
        <a:xfrm>
          <a:off x="0" y="1435968"/>
          <a:ext cx="903649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Распоряжение правительства РФ от 24 ноября 2020 г. № 3081-р Об утверждении Стратегии развития физической культуры и спорта РФ на период до 2030 г. «Миссия государства в сфере физической культуре и спорта в РФ заключается: в формировании культуры и ценностей здорового образа жизни как основы устойчивого развития общества и качества жизни населения…»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7841" y="1435968"/>
        <a:ext cx="7098654" cy="1305426"/>
      </dsp:txXfrm>
    </dsp:sp>
    <dsp:sp modelId="{D3A0D3F0-46B3-4E91-9A47-BF176C12C6FE}">
      <dsp:nvSpPr>
        <dsp:cNvPr id="0" name=""/>
        <dsp:cNvSpPr/>
      </dsp:nvSpPr>
      <dsp:spPr>
        <a:xfrm>
          <a:off x="130542" y="1566511"/>
          <a:ext cx="1807299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57788-CA36-473E-93B1-8B08AC75D3A0}">
      <dsp:nvSpPr>
        <dsp:cNvPr id="0" name=""/>
        <dsp:cNvSpPr/>
      </dsp:nvSpPr>
      <dsp:spPr>
        <a:xfrm>
          <a:off x="0" y="2871937"/>
          <a:ext cx="903649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Федеральный Закон «Об образовании в Российской Федерации» гласит: «Дошкольное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возраста»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7841" y="2871937"/>
        <a:ext cx="7098654" cy="1305426"/>
      </dsp:txXfrm>
    </dsp:sp>
    <dsp:sp modelId="{9BEC0C1C-91D3-4F18-A2CC-360A7F3F37FF}">
      <dsp:nvSpPr>
        <dsp:cNvPr id="0" name=""/>
        <dsp:cNvSpPr/>
      </dsp:nvSpPr>
      <dsp:spPr>
        <a:xfrm>
          <a:off x="448708" y="2908928"/>
          <a:ext cx="1170967" cy="1231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9ADD-E828-4E02-A7A5-A85DDDB1EAB2}">
      <dsp:nvSpPr>
        <dsp:cNvPr id="0" name=""/>
        <dsp:cNvSpPr/>
      </dsp:nvSpPr>
      <dsp:spPr>
        <a:xfrm>
          <a:off x="0" y="4307906"/>
          <a:ext cx="903649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Одной из первоочередных задач ФГОС ДО определяет охрану и укрепление физического и психического здоровья детей, в том числе их эмоционального благополучия.</a:t>
          </a:r>
        </a:p>
      </dsp:txBody>
      <dsp:txXfrm>
        <a:off x="1937841" y="4307906"/>
        <a:ext cx="7098654" cy="1305426"/>
      </dsp:txXfrm>
    </dsp:sp>
    <dsp:sp modelId="{A7557600-2BB0-42F6-9FF3-22F996C9B35D}">
      <dsp:nvSpPr>
        <dsp:cNvPr id="0" name=""/>
        <dsp:cNvSpPr/>
      </dsp:nvSpPr>
      <dsp:spPr>
        <a:xfrm>
          <a:off x="130542" y="4438449"/>
          <a:ext cx="1807299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BC959-4377-4C69-904F-03F395BEF595}">
      <dsp:nvSpPr>
        <dsp:cNvPr id="0" name=""/>
        <dsp:cNvSpPr/>
      </dsp:nvSpPr>
      <dsp:spPr>
        <a:xfrm>
          <a:off x="845861" y="677603"/>
          <a:ext cx="7344773" cy="5155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 усовершенствование моей педагогической деятельности по физическому воспитанию посредством созданного мною комплекса на основе современных практик по физическому развитию</a:t>
          </a:r>
          <a:br>
            <a:rPr lang="ru-RU" sz="3200" b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1478" y="1432542"/>
        <a:ext cx="5193539" cy="3645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BC959-4377-4C69-904F-03F395BEF595}">
      <dsp:nvSpPr>
        <dsp:cNvPr id="0" name=""/>
        <dsp:cNvSpPr/>
      </dsp:nvSpPr>
      <dsp:spPr>
        <a:xfrm>
          <a:off x="269784" y="467164"/>
          <a:ext cx="8496926" cy="5756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Оздоровительные: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обеспечить разностороннюю физическую подготовленность дошкольников;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</a:t>
          </a: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расширять функциональные возможности систем организма, повышать его адаптивные свойства за счет направленного развития основных физических качеств и способностей;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содействовать развитию опорно-двигательного аппарата; 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расширять двигательный опыт дошкольников посредством изменения параметров базовых двигательных действий и новых движение различной координационной сложности (</a:t>
          </a: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применение инновационных образовательных средств и организационных форм);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навык правильной осанки и профилактика плоскостопия;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способствовать укреплению сердечно-сосудистой, дыхательной и нервной систем организма; 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потребность в ведении здорового образа жизни.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4130" y="1310173"/>
        <a:ext cx="6008234" cy="4070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BC959-4377-4C69-904F-03F395BEF595}">
      <dsp:nvSpPr>
        <dsp:cNvPr id="0" name=""/>
        <dsp:cNvSpPr/>
      </dsp:nvSpPr>
      <dsp:spPr>
        <a:xfrm>
          <a:off x="305244" y="458704"/>
          <a:ext cx="8640968" cy="612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Образовательные: 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знания о физической культуре и спорте;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правила техники безопасности на занятиях;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способствовать формированию основных двигательных навыков; обогащать двигательный опыт детей за счёт освоения новых движений, подвижных игр; 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использовать новые пути формирования двигательной активности у воспитанников детского сада посредством инновационных технологий;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развивать творческие способности: воображение, мышление, познавательную активность;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способствовать развитию интереса и потребности к занятиям физическими упражнениями;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</a:t>
          </a: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развивать интерес к различным формам активного отдыха, участию в коллективных играх и развлечениях;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повышать педагогическую компетентность родителей в воспитании здорового  ребенка, через вовлечение их в совместную деятельность;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обогащать предметно - пространственную развивающую среду;</a:t>
          </a:r>
          <a:endParaRPr lang="ru-RU" sz="16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приобщать детей к регулярным занятиям физической культурой и спортом..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0684" y="1355932"/>
        <a:ext cx="6110088" cy="4332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BC959-4377-4C69-904F-03F395BEF595}">
      <dsp:nvSpPr>
        <dsp:cNvPr id="0" name=""/>
        <dsp:cNvSpPr/>
      </dsp:nvSpPr>
      <dsp:spPr>
        <a:xfrm>
          <a:off x="1060785" y="817769"/>
          <a:ext cx="7129885" cy="5408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Воспитательные: </a:t>
          </a:r>
          <a:endParaRPr lang="ru-RU" sz="18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</a:t>
          </a:r>
          <a:r>
            <a:rPr lang="ru-RU" sz="18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обеспечить эмоциональное благополучие, возможность самореализации и создание «ситуации успеха» каждому ребенку через организацию различных видов двигательной деятельности с учетом интересов, возможностей и способностей воспитанников детского сада;</a:t>
          </a:r>
          <a:endParaRPr lang="ru-RU" sz="18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формировать у детей способность к коллективному взаимодействию (коммуникативные умения: лидерство, инициатива, взаимопомощь);</a:t>
          </a:r>
          <a:endParaRPr lang="ru-RU" sz="18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воспитывать трудолюбие и стремление к достижению поставленной цели;</a:t>
          </a:r>
          <a:endParaRPr lang="ru-RU" sz="180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- воспитывать морально-волевые качества.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800" b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4932" y="1609829"/>
        <a:ext cx="5041591" cy="38244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34B0C-4FE7-48F0-8E96-DE5809479B21}">
      <dsp:nvSpPr>
        <dsp:cNvPr id="0" name=""/>
        <dsp:cNvSpPr/>
      </dsp:nvSpPr>
      <dsp:spPr>
        <a:xfrm>
          <a:off x="3674700" y="-224447"/>
          <a:ext cx="1585501" cy="120410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МБДОУ №8 г.Тосно Сказка</a:t>
          </a:r>
        </a:p>
      </dsp:txBody>
      <dsp:txXfrm>
        <a:off x="3733480" y="-165667"/>
        <a:ext cx="1467941" cy="1086548"/>
      </dsp:txXfrm>
    </dsp:sp>
    <dsp:sp modelId="{1A509F1C-4841-417A-8F0E-35A4F5B69F9B}">
      <dsp:nvSpPr>
        <dsp:cNvPr id="0" name=""/>
        <dsp:cNvSpPr/>
      </dsp:nvSpPr>
      <dsp:spPr>
        <a:xfrm>
          <a:off x="1730546" y="377606"/>
          <a:ext cx="5473808" cy="5473808"/>
        </a:xfrm>
        <a:custGeom>
          <a:avLst/>
          <a:gdLst/>
          <a:ahLst/>
          <a:cxnLst/>
          <a:rect l="0" t="0" r="0" b="0"/>
          <a:pathLst>
            <a:path>
              <a:moveTo>
                <a:pt x="2700350" y="124740"/>
              </a:moveTo>
              <a:arcTo wR="2004307" hR="2004307" stAng="17419238" swAng="62818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4A8D2-97AD-4102-8FAF-D94105E41166}">
      <dsp:nvSpPr>
        <dsp:cNvPr id="0" name=""/>
        <dsp:cNvSpPr/>
      </dsp:nvSpPr>
      <dsp:spPr>
        <a:xfrm>
          <a:off x="5860581" y="852936"/>
          <a:ext cx="1493335" cy="11102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Тосненская СШОР по дзюдо г.Тосно</a:t>
          </a:r>
        </a:p>
      </dsp:txBody>
      <dsp:txXfrm>
        <a:off x="5914781" y="907136"/>
        <a:ext cx="1384935" cy="1001883"/>
      </dsp:txXfrm>
    </dsp:sp>
    <dsp:sp modelId="{3F39EDD4-7871-41DA-9F70-899CC7E7EABF}">
      <dsp:nvSpPr>
        <dsp:cNvPr id="0" name=""/>
        <dsp:cNvSpPr/>
      </dsp:nvSpPr>
      <dsp:spPr>
        <a:xfrm>
          <a:off x="1719412" y="353281"/>
          <a:ext cx="5473808" cy="5473808"/>
        </a:xfrm>
        <a:custGeom>
          <a:avLst/>
          <a:gdLst/>
          <a:ahLst/>
          <a:cxnLst/>
          <a:rect l="0" t="0" r="0" b="0"/>
          <a:pathLst>
            <a:path>
              <a:moveTo>
                <a:pt x="3893155" y="1333857"/>
              </a:moveTo>
              <a:arcTo wR="2004307" hR="2004307" stAng="20427454" swAng="86749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C2F96-841E-4286-AD69-64C27E1FEA6F}">
      <dsp:nvSpPr>
        <dsp:cNvPr id="0" name=""/>
        <dsp:cNvSpPr/>
      </dsp:nvSpPr>
      <dsp:spPr>
        <a:xfrm>
          <a:off x="6357627" y="3075278"/>
          <a:ext cx="1556204" cy="119457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Стадион МБОУ СОШ №4 г.Тосно</a:t>
          </a:r>
        </a:p>
      </dsp:txBody>
      <dsp:txXfrm>
        <a:off x="6415941" y="3133592"/>
        <a:ext cx="1439576" cy="1077944"/>
      </dsp:txXfrm>
    </dsp:sp>
    <dsp:sp modelId="{725CCD91-6887-4531-B59D-978248DB1305}">
      <dsp:nvSpPr>
        <dsp:cNvPr id="0" name=""/>
        <dsp:cNvSpPr/>
      </dsp:nvSpPr>
      <dsp:spPr>
        <a:xfrm>
          <a:off x="1701080" y="415833"/>
          <a:ext cx="5473808" cy="5473808"/>
        </a:xfrm>
        <a:custGeom>
          <a:avLst/>
          <a:gdLst/>
          <a:ahLst/>
          <a:cxnLst/>
          <a:rect l="0" t="0" r="0" b="0"/>
          <a:pathLst>
            <a:path>
              <a:moveTo>
                <a:pt x="3795038" y="2904603"/>
              </a:moveTo>
              <a:arcTo wR="2004307" hR="2004307" stAng="1601467" swAng="468236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DFD1D-3B0F-43D6-9D99-16395902A0F9}">
      <dsp:nvSpPr>
        <dsp:cNvPr id="0" name=""/>
        <dsp:cNvSpPr/>
      </dsp:nvSpPr>
      <dsp:spPr>
        <a:xfrm>
          <a:off x="4689588" y="4771121"/>
          <a:ext cx="1930721" cy="161850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Муниципальное бюджетное образовательное учреждение дополнительного образования. «Тосненский районный </a:t>
          </a:r>
          <a:r>
            <a:rPr lang="ru-RU" sz="1200" b="1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детско</a:t>
          </a:r>
          <a:r>
            <a:rPr lang="ru-RU" sz="12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</a:t>
          </a:r>
          <a:r>
            <a:rPr lang="ru-RU" sz="1200" b="1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юношеский</a:t>
          </a:r>
          <a:r>
            <a:rPr lang="ru-RU" sz="12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 </a:t>
          </a:r>
          <a:r>
            <a:rPr lang="ru-RU" sz="1200" b="1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центр</a:t>
          </a:r>
          <a:r>
            <a:rPr lang="ru-RU" sz="12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»</a:t>
          </a:r>
          <a:endParaRPr lang="ru-RU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768597" y="4850130"/>
        <a:ext cx="1772703" cy="1460490"/>
      </dsp:txXfrm>
    </dsp:sp>
    <dsp:sp modelId="{5DEEA91C-187C-4487-9FD7-409620B95815}">
      <dsp:nvSpPr>
        <dsp:cNvPr id="0" name=""/>
        <dsp:cNvSpPr/>
      </dsp:nvSpPr>
      <dsp:spPr>
        <a:xfrm>
          <a:off x="1730546" y="377606"/>
          <a:ext cx="5473808" cy="5473808"/>
        </a:xfrm>
        <a:custGeom>
          <a:avLst/>
          <a:gdLst/>
          <a:ahLst/>
          <a:cxnLst/>
          <a:rect l="0" t="0" r="0" b="0"/>
          <a:pathLst>
            <a:path>
              <a:moveTo>
                <a:pt x="2071213" y="4007498"/>
              </a:moveTo>
              <a:arcTo wR="2004307" hR="2004307" stAng="5285224" swAng="492252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B572F-7C38-477D-8F7A-7BB78F155763}">
      <dsp:nvSpPr>
        <dsp:cNvPr id="0" name=""/>
        <dsp:cNvSpPr/>
      </dsp:nvSpPr>
      <dsp:spPr>
        <a:xfrm>
          <a:off x="2522013" y="4899989"/>
          <a:ext cx="1515879" cy="136077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Стадион "Тосненская </a:t>
          </a:r>
          <a:r>
            <a:rPr lang="ru-RU" sz="1100" b="1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средняя</a:t>
          </a:r>
          <a:r>
            <a:rPr lang="ru-RU" sz="11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 </a:t>
          </a:r>
          <a:r>
            <a:rPr lang="ru-RU" sz="1100" b="1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общеобразовательная</a:t>
          </a:r>
          <a:r>
            <a:rPr lang="ru-RU" sz="11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 </a:t>
          </a:r>
          <a:r>
            <a:rPr lang="ru-RU" sz="1100" b="1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школа</a:t>
          </a:r>
          <a:r>
            <a:rPr lang="ru-RU" sz="11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 №3 имени Героя Советского Союза С.П.Тимофеева" г.Тосно</a:t>
          </a:r>
          <a:endParaRPr lang="ru-RU" sz="11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588440" y="4966416"/>
        <a:ext cx="1383025" cy="1227919"/>
      </dsp:txXfrm>
    </dsp:sp>
    <dsp:sp modelId="{059B76D8-96EE-40FC-A018-AA9A221C305F}">
      <dsp:nvSpPr>
        <dsp:cNvPr id="0" name=""/>
        <dsp:cNvSpPr/>
      </dsp:nvSpPr>
      <dsp:spPr>
        <a:xfrm>
          <a:off x="1730546" y="377606"/>
          <a:ext cx="5473808" cy="5473808"/>
        </a:xfrm>
        <a:custGeom>
          <a:avLst/>
          <a:gdLst/>
          <a:ahLst/>
          <a:cxnLst/>
          <a:rect l="0" t="0" r="0" b="0"/>
          <a:pathLst>
            <a:path>
              <a:moveTo>
                <a:pt x="487894" y="3314934"/>
              </a:moveTo>
              <a:arcTo wR="2004307" hR="2004307" stAng="8349801" swAng="696896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64199-53ED-4C30-BD65-6228AE948E7D}">
      <dsp:nvSpPr>
        <dsp:cNvPr id="0" name=""/>
        <dsp:cNvSpPr/>
      </dsp:nvSpPr>
      <dsp:spPr>
        <a:xfrm>
          <a:off x="941320" y="3159953"/>
          <a:ext cx="1715692" cy="112715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Стадион МБОУ "Гимназия № 2 г. Тосно им. Героя Социалистического Труда Н.Ф.Федорова"</a:t>
          </a:r>
          <a:endParaRPr lang="ru-RU" sz="11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96343" y="3214976"/>
        <a:ext cx="1605646" cy="1017104"/>
      </dsp:txXfrm>
    </dsp:sp>
    <dsp:sp modelId="{F6D24D9A-DC85-4A55-8AAF-C3C8963CDADF}">
      <dsp:nvSpPr>
        <dsp:cNvPr id="0" name=""/>
        <dsp:cNvSpPr/>
      </dsp:nvSpPr>
      <dsp:spPr>
        <a:xfrm>
          <a:off x="1730546" y="377606"/>
          <a:ext cx="5473808" cy="5473808"/>
        </a:xfrm>
        <a:custGeom>
          <a:avLst/>
          <a:gdLst/>
          <a:ahLst/>
          <a:cxnLst/>
          <a:rect l="0" t="0" r="0" b="0"/>
          <a:pathLst>
            <a:path>
              <a:moveTo>
                <a:pt x="5500" y="1855917"/>
              </a:moveTo>
              <a:arcTo wR="2004307" hR="2004307" stAng="11054750" swAng="947148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B519C-2D13-4FFD-8787-68DFDA847B0E}">
      <dsp:nvSpPr>
        <dsp:cNvPr id="0" name=""/>
        <dsp:cNvSpPr/>
      </dsp:nvSpPr>
      <dsp:spPr>
        <a:xfrm>
          <a:off x="1509911" y="868237"/>
          <a:ext cx="1635483" cy="107968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Стадион МБОУ СОШ № 1 </a:t>
          </a:r>
          <a:r>
            <a:rPr lang="ru-RU" sz="11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г.Тосно</a:t>
          </a:r>
          <a:endParaRPr lang="ru-RU" sz="1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562617" y="920943"/>
        <a:ext cx="1530071" cy="974270"/>
      </dsp:txXfrm>
    </dsp:sp>
    <dsp:sp modelId="{08EB2195-B87F-490F-AB39-000E794BAB75}">
      <dsp:nvSpPr>
        <dsp:cNvPr id="0" name=""/>
        <dsp:cNvSpPr/>
      </dsp:nvSpPr>
      <dsp:spPr>
        <a:xfrm>
          <a:off x="1730546" y="377606"/>
          <a:ext cx="5473808" cy="5473808"/>
        </a:xfrm>
        <a:custGeom>
          <a:avLst/>
          <a:gdLst/>
          <a:ahLst/>
          <a:cxnLst/>
          <a:rect l="0" t="0" r="0" b="0"/>
          <a:pathLst>
            <a:path>
              <a:moveTo>
                <a:pt x="964703" y="290693"/>
              </a:moveTo>
              <a:arcTo wR="2004307" hR="2004307" stAng="14325355" swAng="648702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1B6FC-4868-49E5-AE93-F3BBFDD397A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2510-4140-45CB-A256-2F30ECB97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6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4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8F4CB7-80C1-463A-9FA0-61FB57F5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5C09E0-BC30-4058-B845-EF13E7A1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4131E-10F6-49DB-9589-8EC60A7D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6CF48-E7D3-42E5-9B88-6A50089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1C1792-59C5-40A6-8B1E-6CC87E95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FB54731-0535-47B1-B537-201C90D3FB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18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6C9E4594-A338-4B2F-8BD3-DD32F6DDBA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50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7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46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8F4CB7-80C1-463A-9FA0-61FB57F5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5C09E0-BC30-4058-B845-EF13E7A1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4131E-10F6-49DB-9589-8EC60A7D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6CF48-E7D3-42E5-9B88-6A50089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1C1792-59C5-40A6-8B1E-6CC87E95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FB54731-0535-47B1-B537-201C90D3FB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18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6C9E4594-A338-4B2F-8BD3-DD32F6DDBA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50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75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46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8F4CB7-80C1-463A-9FA0-61FB57F5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5C09E0-BC30-4058-B845-EF13E7A1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4131E-10F6-49DB-9589-8EC60A7D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6CF48-E7D3-42E5-9B88-6A50089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1C1792-59C5-40A6-8B1E-6CC87E95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FB54731-0535-47B1-B537-201C90D3FB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18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6C9E4594-A338-4B2F-8BD3-DD32F6DDBA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5050" y="1825625"/>
            <a:ext cx="24003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7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8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фото дети\2021\266959.jpe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7"/>
          <a:stretch/>
        </p:blipFill>
        <p:spPr bwMode="auto">
          <a:xfrm>
            <a:off x="395536" y="4149080"/>
            <a:ext cx="1890551" cy="249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40"/>
            <a:ext cx="8748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16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1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  <a:t>Муниципальное </a:t>
            </a:r>
            <a:r>
              <a:rPr lang="ru-RU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  <a:t>бюджетное дошкольное образовательное учреждение № 8 </a:t>
            </a:r>
            <a:r>
              <a:rPr lang="ru-RU" sz="16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  <a:t>г.Тосно</a:t>
            </a:r>
            <a:r>
              <a:rPr lang="ru-RU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br>
              <a:rPr lang="ru-RU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  <a:t>«Детский сад комбинированного вида «Сказка</a:t>
            </a:r>
            <a:r>
              <a:rPr lang="ru-RU" sz="1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7971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83968" y="5301208"/>
            <a:ext cx="4572000" cy="10515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Тимофеева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Елена Игоревна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Инструктор по физической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культуре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161" y="2420888"/>
            <a:ext cx="8061214" cy="14619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здорового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образа жизни </a:t>
            </a:r>
            <a:endParaRPr lang="ru-RU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у дошкольников посредством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комплекса современных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практик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физического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развития</a:t>
            </a:r>
            <a:endParaRPr lang="ru-RU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06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284984"/>
            <a:ext cx="685900" cy="533475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134693"/>
              </p:ext>
            </p:extLst>
          </p:nvPr>
        </p:nvGraphicFramePr>
        <p:xfrm>
          <a:off x="53752" y="116632"/>
          <a:ext cx="90364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ЗамУВР\Desktop\logo.gif"/>
          <p:cNvPicPr/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81" y="85314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7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9" y="738809"/>
            <a:ext cx="8680464" cy="611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81" y="85314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6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37" y="539378"/>
            <a:ext cx="900295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Общая физическая подготовка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 начальными формами упражнений дзюдо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7284"/>
            <a:ext cx="345336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01" y="80705"/>
            <a:ext cx="197971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2737" y="1769328"/>
            <a:ext cx="87849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Дзюдо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один из самых современных, безопасных видов единоборств для детей. В этом виде спорта отсутствуют удары и дети могут заниматься с ранних лет. В нашем детском саду разработана программа занятий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</a:t>
            </a:r>
          </a:p>
          <a:p>
            <a:pPr algn="ctr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Общей физической подготовке с начальными формами упражнений дзюдо»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проходят в физкультурном зале, в котором имеется специальное спортивное покрытие - татами.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576398" cy="26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48464" cy="1325563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Основное специфическое средство занятий - физические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упражнения: основные движения (ходьба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бег, прыжки, лазанье, метание, равновесие), общеразвивающие упражнения, подвижные игры, игры с элементами дзюдо «татами», упражнения дзюдо.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140968"/>
            <a:ext cx="3952702" cy="296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624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851622" cy="288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335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32" y="4869160"/>
            <a:ext cx="2295053" cy="183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17770"/>
            <a:ext cx="947087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занятиях уделяется основное внимание: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2400300" cy="435133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формированию умений и навыков безопасного падения: группировки из различных исходных положений, перекаты в группировке;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самостраховке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при падении на бок, на спину, на живот.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3131840" y="1340768"/>
            <a:ext cx="2640310" cy="435133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упражнениям, направленных на изучения этикета дзюдо: приветствие- поклон, приветствие стоя, приветствие на коленях.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используются упражнения, направленные на освоение начальных форм технических действий. Вращения лежа, стойка на лопатках, мост из положения лежа на спине (без касания головой татами).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>
          <a:xfrm>
            <a:off x="6228184" y="1291997"/>
            <a:ext cx="2400300" cy="435133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упражнениям, формирующие начальные умения взаимодействий (выполняются на коленях):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выведение из равновесия: вперед, назад, вправо, влево.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04" y="57542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4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4608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04" y="97966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32"/>
            <a:ext cx="819182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«Юный скалолаз»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05" y="1628800"/>
            <a:ext cx="864096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Интерактивный </a:t>
            </a:r>
            <a:r>
              <a:rPr lang="ru-RU" sz="2000" b="1" i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скалодром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 -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система , которая с помощью инновационных технологий позволяет решать образовательные задачи в движении.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Скалодром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позволяет одновременно совершенствовать физические навыки, тренировать все группы мышц, развивать мышление, воображение, память и внимание. </a:t>
            </a:r>
            <a:endParaRPr lang="ru-RU" sz="2000" b="1" dirty="0"/>
          </a:p>
        </p:txBody>
      </p:sp>
      <p:pic>
        <p:nvPicPr>
          <p:cNvPr id="4" name="Рисунок 3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88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97722"/>
            <a:ext cx="3954433" cy="296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1961924" cy="278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528392" cy="659735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ловко взбираются по вертикальной поверхности и решают логические задачки, учатся различать цвета и формы, считают, анализируют и выбирают верные ответы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движении.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работают как индивидуально, так и в команде.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870402" cy="290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Елена\Desktop\проект в.в\фото В.В\мы скалолазы\20201216_103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1286"/>
            <a:ext cx="3864429" cy="289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654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3816424" cy="13255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Удержаться на зацепах не легко, яркие и красочные игры мотивируют детей двигаться дальше.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pic>
        <p:nvPicPr>
          <p:cNvPr id="5" name="Picture 2" descr="C:\Users\Елена\Desktop\проект в.в\фото В.В\мы скалолазы\20201216_10320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" b="-4"/>
          <a:stretch/>
        </p:blipFill>
        <p:spPr bwMode="auto">
          <a:xfrm>
            <a:off x="251520" y="3284984"/>
            <a:ext cx="3725958" cy="312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652" y="908720"/>
            <a:ext cx="3458095" cy="2597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4788025" y="3717032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Ребята знакомятся со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скалодромом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ходят вдоль скальной поверхности, дальше начинают лазать «траверс» на низкой высоте, затем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поднимаются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выше и выше.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ЗамУВР\Desktop\logo.gif"/>
          <p:cNvPicPr/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0705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8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537" y="1700808"/>
            <a:ext cx="4176463" cy="132556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началу задания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кажутся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сложными, но постоянно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занимаясь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ребята совершенствуют свои навыки,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 самым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повышая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уровень мотивации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7" y="3284984"/>
            <a:ext cx="41284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51" y="97540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Елена\Desktop\проект в.в\фото В.В\мы скалолазы\20201216_105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99" y="3501008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74643" y="645598"/>
            <a:ext cx="37725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занятия включены : ОРУ, бег, ходьба, лазание, ползание; подвижные игры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игры с бегом, прыжками, построением и перестроением, игры с мячом),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скалолазная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игры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«Интерактивном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скалодроме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81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15525608"/>
              </p:ext>
            </p:extLst>
          </p:nvPr>
        </p:nvGraphicFramePr>
        <p:xfrm>
          <a:off x="251520" y="1340768"/>
          <a:ext cx="878497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ЗамУВР\Desktop\logo.gif"/>
          <p:cNvPicPr/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3528392" cy="265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13255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Скалолазанье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безопасный вид спорта для работы с детьми, т.к. имеется страховочная система и мягкий мат для безопасности.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6408"/>
            <a:ext cx="4239352" cy="317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0705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Елена\Desktop\проект в.в\фото В.В\мы скалолазы\20201216_103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115950" cy="308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325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69" y="53019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448318" cy="419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9261"/>
            <a:ext cx="9145016" cy="1325563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«Гольф для дошкольников»</a:t>
            </a:r>
            <a:b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2924944"/>
            <a:ext cx="2572789" cy="367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73" y="80705"/>
            <a:ext cx="197971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62880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ольф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которая является не только формой отдыха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развлечения,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и официально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признана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спорта. 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требует специальной физической подготовки, а только концентрации внимания, техники исполнения, и координации.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467544" y="3335544"/>
            <a:ext cx="4824536" cy="302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24936" cy="132556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занятий у детей развивается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геометрическое мышление,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выносливость,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движений, глазомер, стратегическое видение.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Вырабатывается выдержка, собранность, умение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концентрировать внимание.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"/>
          <a:stretch/>
        </p:blipFill>
        <p:spPr bwMode="auto">
          <a:xfrm>
            <a:off x="4932040" y="3068960"/>
            <a:ext cx="3605636" cy="3020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7928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217948" cy="205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45730"/>
            <a:ext cx="3893749" cy="189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668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97152"/>
            <a:ext cx="6682933" cy="15121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Маленькие дети с удовольствием играют в гольф.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Гольф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- универсальный вид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спорта, им занимаются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как мальчишки, так и девчонки. 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8" r="-8"/>
          <a:stretch/>
        </p:blipFill>
        <p:spPr bwMode="auto">
          <a:xfrm>
            <a:off x="323528" y="908720"/>
            <a:ext cx="4019283" cy="347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0705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/>
          <a:stretch/>
        </p:blipFill>
        <p:spPr bwMode="auto">
          <a:xfrm>
            <a:off x="4716016" y="1556792"/>
            <a:ext cx="4252404" cy="251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098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136" y="4941168"/>
            <a:ext cx="7061840" cy="132556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проходят в спортивном зале, в игровой форме со специальным оборудованием. 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 b="30"/>
          <a:stretch/>
        </p:blipFill>
        <p:spPr bwMode="auto">
          <a:xfrm>
            <a:off x="5288248" y="1172339"/>
            <a:ext cx="3320031" cy="345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870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 b="-41"/>
          <a:stretch/>
        </p:blipFill>
        <p:spPr bwMode="auto">
          <a:xfrm>
            <a:off x="323528" y="1412776"/>
            <a:ext cx="4234786" cy="297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20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998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Занятия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  «Балансире»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лена\AppData\Local\Temp\Tmp_view\IMG_3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4067117" cy="305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0705"/>
            <a:ext cx="197971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2736" y="1484784"/>
            <a:ext cx="8883759" cy="229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Одна из важнейших составляющих здоровья – двигательная активность, в процессе которой совершенствуются различные физические качества, в том числе и равновесие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Балансир – это приспособление для удержания равновесия. 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590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633" y="3140968"/>
            <a:ext cx="5200735" cy="132556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Перенос </a:t>
            </a:r>
            <a:r>
              <a:rPr lang="ru-RU" sz="2600" b="1" dirty="0">
                <a:solidFill>
                  <a:srgbClr val="333333"/>
                </a:solidFill>
                <a:latin typeface="Times New Roman"/>
                <a:ea typeface="Times New Roman"/>
              </a:rPr>
              <a:t>веса тела с одной ноги на другую, — это мощный тренинг для механизмов </a:t>
            </a:r>
            <a:r>
              <a:rPr lang="ru-RU" sz="26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/>
            </a:r>
            <a:br>
              <a:rPr lang="ru-RU" sz="2600" b="1" dirty="0" smtClean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6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межполушарного </a:t>
            </a:r>
            <a:r>
              <a:rPr lang="ru-RU" sz="2600" b="1" dirty="0">
                <a:solidFill>
                  <a:srgbClr val="333333"/>
                </a:solidFill>
                <a:latin typeface="Times New Roman"/>
                <a:ea typeface="Times New Roman"/>
              </a:rPr>
              <a:t>взаимодействия</a:t>
            </a:r>
            <a:r>
              <a:rPr lang="ru-RU" sz="26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  <a:br>
              <a:rPr lang="ru-RU" sz="2600" b="1" dirty="0" smtClean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600" b="1" dirty="0">
                <a:solidFill>
                  <a:srgbClr val="333333"/>
                </a:solidFill>
                <a:latin typeface="Times New Roman"/>
                <a:ea typeface="Times New Roman"/>
              </a:rPr>
              <a:t/>
            </a:r>
            <a:br>
              <a:rPr lang="ru-RU" sz="2600" b="1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6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br>
              <a:rPr lang="ru-RU" sz="2600" b="1" dirty="0" smtClean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600" b="1" dirty="0">
                <a:solidFill>
                  <a:srgbClr val="000000"/>
                </a:solidFill>
                <a:latin typeface="Times New Roman"/>
                <a:ea typeface="Calibri"/>
              </a:rPr>
              <a:t>Занятия на балансире воздействуют на мозжечок, который отвечает за эмоциональную и умственную составляющие, координацию движений, память, речь и равновесие.</a:t>
            </a:r>
            <a:endParaRPr lang="ru-RU" sz="2600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31840" y="1340768"/>
            <a:ext cx="26403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4499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Елена\AppData\Local\Temp\Tmp_view\IMG_3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4564" y="2024844"/>
            <a:ext cx="4896545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196" y="908720"/>
            <a:ext cx="8534772" cy="186979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Доказано, что развитие детей, постоянно занимающихся на балансире, происходит более активно по сравнению с другими детьми. </a:t>
            </a:r>
            <a:endParaRPr lang="ru-RU" sz="1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Елена\AppData\Local\Temp\Tmp_view\IMG_3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90918"/>
            <a:ext cx="5133140" cy="384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0705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5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/>
          <a:stretch/>
        </p:blipFill>
        <p:spPr bwMode="auto">
          <a:xfrm>
            <a:off x="2195736" y="1642187"/>
            <a:ext cx="5348042" cy="355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7434"/>
            <a:ext cx="1979712" cy="72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6439380"/>
              </p:ext>
            </p:extLst>
          </p:nvPr>
        </p:nvGraphicFramePr>
        <p:xfrm>
          <a:off x="179512" y="260648"/>
          <a:ext cx="8855158" cy="616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20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6613152"/>
              </p:ext>
            </p:extLst>
          </p:nvPr>
        </p:nvGraphicFramePr>
        <p:xfrm>
          <a:off x="161764" y="952065"/>
          <a:ext cx="882047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4037455" cy="269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ЗамУВР\Desktop\logo.gif"/>
          <p:cNvPicPr/>
          <p:nvPr/>
        </p:nvPicPr>
        <p:blipFill>
          <a:blip r:embed="rId8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65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580" y="4365104"/>
            <a:ext cx="1949453" cy="216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7434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4238"/>
            <a:ext cx="4824536" cy="61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3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"/>
            <a:ext cx="19797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912768" cy="588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29" y="80705"/>
            <a:ext cx="197971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6673" y="476672"/>
            <a:ext cx="8712968" cy="589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endParaRPr lang="ru-RU" sz="1200" dirty="0" smtClean="0">
              <a:ea typeface="Times New Roman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400" b="1" i="1" u="sng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Внедрив </a:t>
            </a:r>
            <a:r>
              <a:rPr lang="ru-RU" sz="1400" b="1" i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работу комплекс современных практик в систему занятий физической культурой, я</a:t>
            </a:r>
            <a:r>
              <a:rPr lang="ru-RU" sz="1400" b="1" i="1" u="sng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пришла </a:t>
            </a:r>
            <a:r>
              <a:rPr lang="ru-RU" sz="1400" b="1" i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 выводу:</a:t>
            </a:r>
            <a:endParaRPr lang="ru-RU" sz="1100" i="1" u="sng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YS Text"/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pPr lvl="0" algn="just">
              <a:spcAft>
                <a:spcPts val="675"/>
              </a:spcAft>
            </a:pPr>
            <a:r>
              <a:rPr lang="ru-RU" sz="1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У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детей повышается интерес к таким занятиям физической культурой и спортом, к сохранению своего здоровья путем применения комплекса современных практик.</a:t>
            </a:r>
            <a:endParaRPr lang="ru-RU" sz="1100" b="1" dirty="0">
              <a:ea typeface="Calibri"/>
              <a:cs typeface="Times New Roman"/>
            </a:endParaRPr>
          </a:p>
          <a:p>
            <a:pPr lvl="0" algn="just">
              <a:spcAft>
                <a:spcPts val="675"/>
              </a:spcAft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 Значительно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обогатился двигательный режим воспитанников, что способствует более эффективному развитию двигательных 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навыков.</a:t>
            </a:r>
            <a:endParaRPr lang="ru-RU" sz="1100" b="1" dirty="0">
              <a:ea typeface="Calibri"/>
              <a:cs typeface="Times New Roman"/>
            </a:endParaRPr>
          </a:p>
          <a:p>
            <a:pPr lvl="0" algn="just">
              <a:spcAft>
                <a:spcPts val="675"/>
              </a:spcAft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 Созданные 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условия способствуют для удовлетворения потребности детей в движении, самовыражении, эмоциональном 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благополучии.</a:t>
            </a:r>
            <a:endParaRPr lang="ru-RU" sz="1100" b="1" dirty="0">
              <a:ea typeface="Calibri"/>
              <a:cs typeface="Times New Roman"/>
            </a:endParaRPr>
          </a:p>
          <a:p>
            <a:pPr lvl="0" algn="just">
              <a:spcAft>
                <a:spcPts val="675"/>
              </a:spcAft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4. Увеличился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уровень физической подготовленности, развитие физических качеств: мышечной силы, ловкости, выносливости, 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гибкости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100" b="1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675"/>
              </a:spcAft>
              <a:buAutoNum type="arabicPeriod" startAt="5"/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Развиваются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психические качества: внимание, память, воображение, умственные 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способности.</a:t>
            </a:r>
          </a:p>
          <a:p>
            <a:pPr marL="342900" lvl="0" indent="-342900" algn="just">
              <a:spcAft>
                <a:spcPts val="675"/>
              </a:spcAft>
              <a:buAutoNum type="arabicPeriod" startAt="5"/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Происходит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воспитание нравственных и волевых качеств, 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коммуникабельности.</a:t>
            </a:r>
            <a:endParaRPr lang="ru-RU" sz="1100" b="1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675"/>
              </a:spcAft>
              <a:buAutoNum type="arabicPeriod" startAt="5"/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Происходит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укрепление костно-мышечной системы, повышение функциональной деятельности органов и систем 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организма.</a:t>
            </a:r>
            <a:endParaRPr lang="ru-RU" sz="1100" b="1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675"/>
              </a:spcAft>
              <a:buAutoNum type="arabicPeriod" startAt="5"/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Созданные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условия положительно влияют на психоэмоциональное состояния детей, а значит, благоприятно сказываются на здоровье каждого 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ребенка.</a:t>
            </a:r>
            <a:endParaRPr lang="ru-RU" sz="1100" b="1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675"/>
              </a:spcAft>
              <a:buAutoNum type="arabicPeriod" startAt="5"/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Расширяется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круг участников образовательных отношений взаимодействия с социальными партнерами в вопросах приобщения воспитанников к систематическим занятиям физической культурой и 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спортом.</a:t>
            </a:r>
            <a:endParaRPr lang="ru-RU" sz="1100" b="1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675"/>
              </a:spcAft>
              <a:buAutoNum type="arabicPeriod" startAt="5"/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Занятия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способствует обеспечению адаптации ребенка в социуме.</a:t>
            </a:r>
            <a:endParaRPr lang="ru-RU" sz="11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76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0" y="1700808"/>
            <a:ext cx="5924234" cy="3640399"/>
          </a:xfrm>
        </p:spPr>
      </p:pic>
      <p:pic>
        <p:nvPicPr>
          <p:cNvPr id="4" name="Рисунок 3" descr="C:\Users\ЗамУВР\Desktop\logo.gi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4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65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052736"/>
            <a:ext cx="8930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К.Ю.Белая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А.Г.Асмолов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утверждают, что развитие детского сада не может осуществляться иначе, чем через освоение нововведений,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новшеств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394112" cy="212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789040"/>
            <a:ext cx="3444079" cy="229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036496" cy="43204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0532"/>
            <a:ext cx="1979712" cy="72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3611888"/>
              </p:ext>
            </p:extLst>
          </p:nvPr>
        </p:nvGraphicFramePr>
        <p:xfrm>
          <a:off x="0" y="872805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ЗамУВР\Desktop\logo.gif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65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052736"/>
            <a:ext cx="893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отребность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движении составляет одну из основных физиологических особенностей детского организма, являясь условием его нормального формирования 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9" y="3664273"/>
            <a:ext cx="196269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36" y="2492896"/>
            <a:ext cx="1905031" cy="269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091" y="3100318"/>
            <a:ext cx="137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Times New Roman"/>
                <a:ea typeface="Calibri"/>
              </a:rPr>
              <a:t>Т.Э.Токаева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2961" y="5301208"/>
            <a:ext cx="140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Times New Roman"/>
                <a:ea typeface="Calibri"/>
              </a:rPr>
              <a:t>З.Л.Венкова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7040" y="2528797"/>
            <a:ext cx="1788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/>
                <a:ea typeface="Calibri"/>
              </a:rPr>
              <a:t>В.Г.Алямовская</a:t>
            </a:r>
            <a:endParaRPr lang="ru-RU" b="1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121203"/>
            <a:ext cx="2083832" cy="20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72987" y="6143903"/>
            <a:ext cx="202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Times New Roman"/>
                <a:ea typeface="Calibri"/>
              </a:rPr>
              <a:t>Ю.Ф.Змановский</a:t>
            </a:r>
            <a:endParaRPr lang="ru-RU" b="1" i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15" y="3991582"/>
            <a:ext cx="1925762" cy="193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284984"/>
            <a:ext cx="685900" cy="533475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10853"/>
              </p:ext>
            </p:extLst>
          </p:nvPr>
        </p:nvGraphicFramePr>
        <p:xfrm>
          <a:off x="53752" y="116632"/>
          <a:ext cx="90364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ЗамУВР\Desktop\logo.gif"/>
          <p:cNvPicPr/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7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284984"/>
            <a:ext cx="685900" cy="533475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134075"/>
              </p:ext>
            </p:extLst>
          </p:nvPr>
        </p:nvGraphicFramePr>
        <p:xfrm>
          <a:off x="53752" y="116632"/>
          <a:ext cx="90364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ЗамУВР\Desktop\logo.gif"/>
          <p:cNvPicPr/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0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284984"/>
            <a:ext cx="685900" cy="533475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875973"/>
              </p:ext>
            </p:extLst>
          </p:nvPr>
        </p:nvGraphicFramePr>
        <p:xfrm>
          <a:off x="53752" y="116632"/>
          <a:ext cx="90364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ЗамУВР\Desktop\logo.gif"/>
          <p:cNvPicPr/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7971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11CAEF"/>
      </a:accent1>
      <a:accent2>
        <a:srgbClr val="2BB7AA"/>
      </a:accent2>
      <a:accent3>
        <a:srgbClr val="A7A7A7"/>
      </a:accent3>
      <a:accent4>
        <a:srgbClr val="2CD448"/>
      </a:accent4>
      <a:accent5>
        <a:srgbClr val="11CAEF"/>
      </a:accent5>
      <a:accent6>
        <a:srgbClr val="2BB7AA"/>
      </a:accent6>
      <a:hlink>
        <a:srgbClr val="A7A7A7"/>
      </a:hlink>
      <a:folHlink>
        <a:srgbClr val="B8B8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slides</Template>
  <TotalTime>17464</TotalTime>
  <Words>1099</Words>
  <Application>Microsoft Office PowerPoint</Application>
  <PresentationFormat>Экран (4:3)</PresentationFormat>
  <Paragraphs>103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15_Office Theme</vt:lpstr>
      <vt:lpstr>Office Theme</vt:lpstr>
      <vt:lpstr>1_Office Theme</vt:lpstr>
      <vt:lpstr>16_Office Theme</vt:lpstr>
      <vt:lpstr>2_Office Theme</vt:lpstr>
      <vt:lpstr>3_Office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«Общая физическая подготовка с начальными формами упражнений дзюдо» </vt:lpstr>
      <vt:lpstr>Основное специфическое средство занятий - физические упражнения: основные движения (ходьба, бег, прыжки, лазанье, метание, равновесие), общеразвивающие упражнения, подвижные игры, игры с элементами дзюдо «татами», упражнения дзюдо.  </vt:lpstr>
      <vt:lpstr>На занятиях уделяется основное внимание:</vt:lpstr>
      <vt:lpstr>Презентация PowerPoint</vt:lpstr>
      <vt:lpstr>   «Юный скалолаз»  </vt:lpstr>
      <vt:lpstr> Дети ловко взбираются по вертикальной поверхности и решают логические задачки, учатся различать цвета и формы, считают, анализируют и выбирают верные ответы в движении.    Они работают как индивидуально, так и в команде.</vt:lpstr>
      <vt:lpstr>   Удержаться на зацепах не легко, яркие и красочные игры мотивируют детей двигаться дальше.  </vt:lpstr>
      <vt:lpstr> По началу задания кажутся сложными, но постоянно занимаясь ребята совершенствуют свои навыки, тем самым повышая уровень мотивации.  </vt:lpstr>
      <vt:lpstr>Скалолазанье - безопасный вид спорта для работы с детьми, т.к. имеется страховочная система и мягкий мат для безопасности.  </vt:lpstr>
      <vt:lpstr>Презентация PowerPoint</vt:lpstr>
      <vt:lpstr>«Гольф для дошкольников» </vt:lpstr>
      <vt:lpstr>Во время занятий у детей развивается геометрическое мышление, физическая выносливость, координация движений, глазомер, стратегическое видение. Вырабатывается выдержка, собранность, умение концентрировать внимание.</vt:lpstr>
      <vt:lpstr>Маленькие дети с удовольствием играют в гольф.  Гольф - универсальный вид спорта, им занимаются как мальчишки, так и девчонки. </vt:lpstr>
      <vt:lpstr>Занятия проходят в спортивном зале, в игровой форме со специальным оборудованием. </vt:lpstr>
      <vt:lpstr>Занятия на  «Балансире» </vt:lpstr>
      <vt:lpstr>Перенос веса тела с одной ноги на другую, — это мощный тренинг для механизмов  межполушарного взаимодействия.    Занятия на балансире воздействуют на мозжечок, который отвечает за эмоциональную и умственную составляющие, координацию движений, память, речь и равновесие.</vt:lpstr>
      <vt:lpstr>Доказано, что развитие детей, постоянно занимающихся на балансире, происходит более активно по сравнению с другими детьми.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опыт  физкультурно-оздоровительной  работы с дошкольниками</dc:title>
  <dc:creator>Елена</dc:creator>
  <cp:lastModifiedBy>Елена</cp:lastModifiedBy>
  <cp:revision>208</cp:revision>
  <dcterms:created xsi:type="dcterms:W3CDTF">2021-03-24T10:53:27Z</dcterms:created>
  <dcterms:modified xsi:type="dcterms:W3CDTF">2022-06-24T08:42:59Z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2765132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